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59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37046" y="114817"/>
            <a:ext cx="6117907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C00000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64535" y="1917782"/>
            <a:ext cx="4655820" cy="4291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846247" y="2073533"/>
            <a:ext cx="4655820" cy="4135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99840" y="114817"/>
            <a:ext cx="459231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85820" y="1399722"/>
            <a:ext cx="10173335" cy="480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C00000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8.jpg"/><Relationship Id="rId3" Type="http://schemas.openxmlformats.org/officeDocument/2006/relationships/image" Target="../media/image2.jpg"/><Relationship Id="rId7" Type="http://schemas.openxmlformats.org/officeDocument/2006/relationships/image" Target="../media/image4.jpg"/><Relationship Id="rId12" Type="http://schemas.openxmlformats.org/officeDocument/2006/relationships/image" Target="../media/image3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11" Type="http://schemas.openxmlformats.org/officeDocument/2006/relationships/image" Target="../media/image7.jpg"/><Relationship Id="rId5" Type="http://schemas.openxmlformats.org/officeDocument/2006/relationships/image" Target="../media/image16.jpg"/><Relationship Id="rId10" Type="http://schemas.openxmlformats.org/officeDocument/2006/relationships/image" Target="../media/image6.jpg"/><Relationship Id="rId4" Type="http://schemas.openxmlformats.org/officeDocument/2006/relationships/image" Target="../media/image18.jpg"/><Relationship Id="rId9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4.jpg"/><Relationship Id="rId4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16.jp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7.jpg"/><Relationship Id="rId7" Type="http://schemas.openxmlformats.org/officeDocument/2006/relationships/image" Target="../media/image1.jpg"/><Relationship Id="rId12" Type="http://schemas.openxmlformats.org/officeDocument/2006/relationships/image" Target="../media/image10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11" Type="http://schemas.openxmlformats.org/officeDocument/2006/relationships/image" Target="../media/image4.jpg"/><Relationship Id="rId5" Type="http://schemas.openxmlformats.org/officeDocument/2006/relationships/image" Target="../media/image18.jpg"/><Relationship Id="rId10" Type="http://schemas.openxmlformats.org/officeDocument/2006/relationships/image" Target="../media/image5.jpg"/><Relationship Id="rId4" Type="http://schemas.openxmlformats.org/officeDocument/2006/relationships/image" Target="../media/image17.jpg"/><Relationship Id="rId9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9192" y="2619438"/>
            <a:ext cx="4899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170" dirty="0">
                <a:latin typeface="Cambria"/>
                <a:cs typeface="Cambria"/>
              </a:rPr>
              <a:t>Siamese</a:t>
            </a:r>
            <a:r>
              <a:rPr sz="4400" b="1" spc="365" dirty="0">
                <a:latin typeface="Cambria"/>
                <a:cs typeface="Cambria"/>
              </a:rPr>
              <a:t> </a:t>
            </a:r>
            <a:r>
              <a:rPr sz="4400" b="1" spc="220" dirty="0">
                <a:latin typeface="Cambria"/>
                <a:cs typeface="Cambria"/>
              </a:rPr>
              <a:t>Network</a:t>
            </a:r>
            <a:endParaRPr sz="44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4801" y="4263708"/>
            <a:ext cx="3076098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120" dirty="0" smtClean="0">
                <a:latin typeface="Cambria"/>
                <a:cs typeface="Cambria"/>
              </a:rPr>
              <a:t>Manoj Maharana</a:t>
            </a:r>
            <a:endParaRPr sz="2400" dirty="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5816" y="3042005"/>
            <a:ext cx="485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45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spc="67" baseline="-15700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Dense </a:t>
            </a:r>
            <a:r>
              <a:rPr sz="2000" b="1" spc="-1190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88963" y="5653452"/>
            <a:ext cx="44386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</a:pPr>
            <a:r>
              <a:rPr sz="3200" spc="5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82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1055" y="3239236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65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Dense </a:t>
            </a:r>
            <a:r>
              <a:rPr sz="2000" b="1" spc="-1190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05167" y="40037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s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m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𝐱</a:t>
            </a:r>
            <a:r>
              <a:rPr sz="2700" spc="300" baseline="-15432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𝐱</a:t>
            </a:r>
            <a:r>
              <a:rPr sz="2700" spc="6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Sigmoid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88963" y="5653452"/>
            <a:ext cx="44386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</a:pPr>
            <a:r>
              <a:rPr sz="3200" spc="5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82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31055" y="3239236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65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Dense </a:t>
            </a:r>
            <a:r>
              <a:rPr sz="2000" b="1" spc="-1190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05167" y="40037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s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m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𝐱</a:t>
            </a:r>
            <a:r>
              <a:rPr sz="2700" spc="300" baseline="-15432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𝐱</a:t>
            </a:r>
            <a:r>
              <a:rPr sz="2700" spc="6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Sigmoid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latin typeface="Courier New"/>
                <a:cs typeface="Courier New"/>
              </a:rPr>
              <a:t>Loss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42593" y="1332545"/>
            <a:ext cx="233299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Target</a:t>
            </a:r>
            <a:r>
              <a:rPr sz="2800" b="1" spc="-5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=</a:t>
            </a:r>
            <a:r>
              <a:rPr sz="2800" b="1" spc="-5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695203" y="14512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87563" y="1929077"/>
            <a:ext cx="285750" cy="1257300"/>
          </a:xfrm>
          <a:custGeom>
            <a:avLst/>
            <a:gdLst/>
            <a:ahLst/>
            <a:cxnLst/>
            <a:rect l="l" t="t" r="r" b="b"/>
            <a:pathLst>
              <a:path w="285750" h="1257300">
                <a:moveTo>
                  <a:pt x="142875" y="0"/>
                </a:moveTo>
                <a:lnTo>
                  <a:pt x="0" y="285750"/>
                </a:lnTo>
                <a:lnTo>
                  <a:pt x="114300" y="194310"/>
                </a:lnTo>
                <a:lnTo>
                  <a:pt x="114298" y="1256709"/>
                </a:lnTo>
                <a:lnTo>
                  <a:pt x="171448" y="1256709"/>
                </a:lnTo>
                <a:lnTo>
                  <a:pt x="171450" y="194310"/>
                </a:lnTo>
                <a:lnTo>
                  <a:pt x="285750" y="285750"/>
                </a:lnTo>
                <a:lnTo>
                  <a:pt x="1428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88963" y="5653452"/>
            <a:ext cx="44386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</a:pPr>
            <a:r>
              <a:rPr sz="3200" spc="5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82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7945">
              <a:lnSpc>
                <a:spcPts val="2890"/>
              </a:lnSpc>
            </a:pPr>
            <a:r>
              <a:rPr spc="-10" dirty="0"/>
              <a:t>Target</a:t>
            </a:r>
            <a:r>
              <a:rPr spc="-55" dirty="0"/>
              <a:t> </a:t>
            </a:r>
            <a:r>
              <a:rPr dirty="0"/>
              <a:t>=</a:t>
            </a:r>
            <a:r>
              <a:rPr spc="-50" dirty="0"/>
              <a:t> </a:t>
            </a:r>
            <a:r>
              <a:rPr dirty="0"/>
              <a:t>1</a:t>
            </a:r>
          </a:p>
          <a:p>
            <a:pPr>
              <a:lnSpc>
                <a:spcPct val="100000"/>
              </a:lnSpc>
            </a:pPr>
            <a:endParaRPr sz="3100"/>
          </a:p>
          <a:p>
            <a:pPr>
              <a:lnSpc>
                <a:spcPct val="100000"/>
              </a:lnSpc>
            </a:pPr>
            <a:endParaRPr sz="3100"/>
          </a:p>
          <a:p>
            <a:pPr marL="10795">
              <a:lnSpc>
                <a:spcPct val="100000"/>
              </a:lnSpc>
              <a:spcBef>
                <a:spcPts val="1955"/>
              </a:spcBef>
              <a:tabLst>
                <a:tab pos="2717800" algn="l"/>
                <a:tab pos="7435215" algn="l"/>
              </a:tabLst>
            </a:pPr>
            <a:r>
              <a:rPr sz="6000" b="0" spc="179" baseline="15277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4350" b="0" spc="179" baseline="5747" dirty="0">
                <a:solidFill>
                  <a:srgbClr val="000000"/>
                </a:solidFill>
                <a:latin typeface="Cambria Math"/>
                <a:cs typeface="Cambria Math"/>
              </a:rPr>
              <a:t>$	</a:t>
            </a:r>
            <a:r>
              <a:rPr sz="4800" b="0" spc="67" baseline="-6076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b="0" spc="67" baseline="-24154" dirty="0">
                <a:solidFill>
                  <a:srgbClr val="FF0000"/>
                </a:solidFill>
                <a:latin typeface="Cambria Math"/>
                <a:cs typeface="Cambria Math"/>
              </a:rPr>
              <a:t>$	</a:t>
            </a:r>
            <a:r>
              <a:rPr sz="2000" spc="-5" dirty="0">
                <a:solidFill>
                  <a:srgbClr val="7F7F7F"/>
                </a:solidFill>
              </a:rPr>
              <a:t>Sigmoid</a:t>
            </a:r>
            <a:endParaRPr sz="2000">
              <a:latin typeface="Cambria Math"/>
              <a:cs typeface="Cambria Math"/>
            </a:endParaRPr>
          </a:p>
          <a:p>
            <a:pPr marL="8856980" algn="ctr">
              <a:lnSpc>
                <a:spcPct val="100000"/>
              </a:lnSpc>
              <a:spcBef>
                <a:spcPts val="3934"/>
              </a:spcBef>
            </a:pPr>
            <a:r>
              <a:rPr sz="2400" b="0" spc="5" dirty="0">
                <a:solidFill>
                  <a:srgbClr val="000000"/>
                </a:solidFill>
                <a:latin typeface="Cambria Math"/>
                <a:cs typeface="Cambria Math"/>
              </a:rPr>
              <a:t>s</a:t>
            </a:r>
            <a:r>
              <a:rPr sz="2400" b="0" spc="-5" dirty="0">
                <a:solidFill>
                  <a:srgbClr val="000000"/>
                </a:solidFill>
                <a:latin typeface="Cambria Math"/>
                <a:cs typeface="Cambria Math"/>
              </a:rPr>
              <a:t>i</a:t>
            </a:r>
            <a:r>
              <a:rPr sz="2400" b="0" dirty="0">
                <a:solidFill>
                  <a:srgbClr val="000000"/>
                </a:solidFill>
                <a:latin typeface="Cambria Math"/>
                <a:cs typeface="Cambria Math"/>
              </a:rPr>
              <a:t>m </a:t>
            </a:r>
            <a:r>
              <a:rPr sz="2400" b="0" spc="-6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b="0" spc="20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2700" b="0" spc="300" baseline="-15432" dirty="0">
                <a:solidFill>
                  <a:srgbClr val="000000"/>
                </a:solidFill>
                <a:latin typeface="Cambria Math"/>
                <a:cs typeface="Cambria Math"/>
              </a:rPr>
              <a:t>$</a:t>
            </a:r>
            <a:r>
              <a:rPr sz="2400" b="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sz="2400" b="0" spc="-13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b="0" spc="75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2700" b="0" spc="60" baseline="-15432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  <a:p>
            <a:pPr marR="238760" algn="ctr">
              <a:lnSpc>
                <a:spcPct val="100000"/>
              </a:lnSpc>
              <a:spcBef>
                <a:spcPts val="815"/>
              </a:spcBef>
            </a:pPr>
            <a:r>
              <a:rPr sz="3200" b="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4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tabLst>
                <a:tab pos="2715260" algn="l"/>
              </a:tabLst>
            </a:pPr>
            <a:r>
              <a:rPr sz="4000" b="0" spc="95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4350" b="0" spc="142" baseline="-15325" dirty="0">
                <a:solidFill>
                  <a:srgbClr val="000000"/>
                </a:solidFill>
                <a:latin typeface="Cambria Math"/>
                <a:cs typeface="Cambria Math"/>
              </a:rPr>
              <a:t>2	</a:t>
            </a:r>
            <a:r>
              <a:rPr sz="4800" b="0" spc="44" baseline="-7812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b="0" spc="44" baseline="-2657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2657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479" y="1743405"/>
            <a:ext cx="10727055" cy="3774440"/>
            <a:chOff x="545479" y="1743405"/>
            <a:chExt cx="10727055" cy="3774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787" y="3325750"/>
              <a:ext cx="1066305" cy="6939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79" y="4310410"/>
              <a:ext cx="1811491" cy="1206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80" y="1743405"/>
              <a:ext cx="1811490" cy="120663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35628" y="766484"/>
            <a:ext cx="11627485" cy="5647055"/>
          </a:xfrm>
          <a:custGeom>
            <a:avLst/>
            <a:gdLst/>
            <a:ahLst/>
            <a:cxnLst/>
            <a:rect l="l" t="t" r="r" b="b"/>
            <a:pathLst>
              <a:path w="11627485" h="5647055">
                <a:moveTo>
                  <a:pt x="11627187" y="0"/>
                </a:moveTo>
                <a:lnTo>
                  <a:pt x="0" y="0"/>
                </a:lnTo>
                <a:lnTo>
                  <a:pt x="0" y="5646507"/>
                </a:lnTo>
                <a:lnTo>
                  <a:pt x="11627187" y="5646507"/>
                </a:lnTo>
                <a:lnTo>
                  <a:pt x="11627187" y="0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Dense </a:t>
            </a:r>
            <a:r>
              <a:rPr sz="2000" b="1" spc="-11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latin typeface="Courier New"/>
                <a:cs typeface="Courier New"/>
              </a:rPr>
              <a:t>Loss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7945">
              <a:lnSpc>
                <a:spcPts val="2890"/>
              </a:lnSpc>
            </a:pPr>
            <a:r>
              <a:rPr spc="-10" dirty="0"/>
              <a:t>Target</a:t>
            </a:r>
            <a:r>
              <a:rPr spc="-55" dirty="0"/>
              <a:t> </a:t>
            </a:r>
            <a:r>
              <a:rPr dirty="0"/>
              <a:t>=</a:t>
            </a:r>
            <a:r>
              <a:rPr spc="-50" dirty="0"/>
              <a:t> </a:t>
            </a:r>
            <a:r>
              <a:rPr dirty="0"/>
              <a:t>1</a:t>
            </a:r>
          </a:p>
          <a:p>
            <a:pPr>
              <a:lnSpc>
                <a:spcPct val="100000"/>
              </a:lnSpc>
            </a:pPr>
            <a:endParaRPr sz="3100"/>
          </a:p>
          <a:p>
            <a:pPr>
              <a:lnSpc>
                <a:spcPct val="100000"/>
              </a:lnSpc>
            </a:pPr>
            <a:endParaRPr sz="3100"/>
          </a:p>
          <a:p>
            <a:pPr marL="10795">
              <a:lnSpc>
                <a:spcPct val="100000"/>
              </a:lnSpc>
              <a:spcBef>
                <a:spcPts val="1955"/>
              </a:spcBef>
              <a:tabLst>
                <a:tab pos="2717800" algn="l"/>
                <a:tab pos="7435215" algn="l"/>
              </a:tabLst>
            </a:pPr>
            <a:r>
              <a:rPr sz="6000" b="0" spc="179" baseline="15277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4350" b="0" spc="179" baseline="5747" dirty="0">
                <a:solidFill>
                  <a:srgbClr val="000000"/>
                </a:solidFill>
                <a:latin typeface="Cambria Math"/>
                <a:cs typeface="Cambria Math"/>
              </a:rPr>
              <a:t>$	</a:t>
            </a:r>
            <a:r>
              <a:rPr sz="4800" b="0" spc="67" baseline="-6076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b="0" spc="67" baseline="-24154" dirty="0">
                <a:solidFill>
                  <a:srgbClr val="FF0000"/>
                </a:solidFill>
                <a:latin typeface="Cambria Math"/>
                <a:cs typeface="Cambria Math"/>
              </a:rPr>
              <a:t>$	</a:t>
            </a:r>
            <a:r>
              <a:rPr sz="2000" spc="-5" dirty="0">
                <a:solidFill>
                  <a:srgbClr val="7F7F7F"/>
                </a:solidFill>
              </a:rPr>
              <a:t>Sigmoid</a:t>
            </a:r>
            <a:endParaRPr sz="2000">
              <a:latin typeface="Cambria Math"/>
              <a:cs typeface="Cambria Math"/>
            </a:endParaRPr>
          </a:p>
          <a:p>
            <a:pPr algn="r">
              <a:lnSpc>
                <a:spcPct val="100000"/>
              </a:lnSpc>
              <a:spcBef>
                <a:spcPts val="3934"/>
              </a:spcBef>
            </a:pPr>
            <a:r>
              <a:rPr sz="2400" b="0" spc="5" dirty="0">
                <a:solidFill>
                  <a:srgbClr val="000000"/>
                </a:solidFill>
                <a:latin typeface="Cambria Math"/>
                <a:cs typeface="Cambria Math"/>
              </a:rPr>
              <a:t>s</a:t>
            </a:r>
            <a:r>
              <a:rPr sz="2400" b="0" spc="-5" dirty="0">
                <a:solidFill>
                  <a:srgbClr val="000000"/>
                </a:solidFill>
                <a:latin typeface="Cambria Math"/>
                <a:cs typeface="Cambria Math"/>
              </a:rPr>
              <a:t>i</a:t>
            </a:r>
            <a:r>
              <a:rPr sz="2400" b="0" dirty="0">
                <a:solidFill>
                  <a:srgbClr val="000000"/>
                </a:solidFill>
                <a:latin typeface="Cambria Math"/>
                <a:cs typeface="Cambria Math"/>
              </a:rPr>
              <a:t>m </a:t>
            </a:r>
            <a:r>
              <a:rPr sz="2400" b="0" spc="-6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b="0" spc="20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2700" b="0" spc="300" baseline="-15432" dirty="0">
                <a:solidFill>
                  <a:srgbClr val="000000"/>
                </a:solidFill>
                <a:latin typeface="Cambria Math"/>
                <a:cs typeface="Cambria Math"/>
              </a:rPr>
              <a:t>$</a:t>
            </a:r>
            <a:r>
              <a:rPr sz="2400" b="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sz="2400" b="0" spc="-13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b="0" spc="75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2700" b="0" spc="60" baseline="-15432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tabLst>
                <a:tab pos="2715260" algn="l"/>
              </a:tabLst>
            </a:pPr>
            <a:r>
              <a:rPr sz="4000" b="0" spc="95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4350" b="0" spc="142" baseline="-15325" dirty="0">
                <a:solidFill>
                  <a:srgbClr val="000000"/>
                </a:solidFill>
                <a:latin typeface="Cambria Math"/>
                <a:cs typeface="Cambria Math"/>
              </a:rPr>
              <a:t>2	</a:t>
            </a:r>
            <a:r>
              <a:rPr sz="4800" b="0" spc="44" baseline="-7812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b="0" spc="44" baseline="-2657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2657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479" y="1743405"/>
            <a:ext cx="10727055" cy="3774440"/>
            <a:chOff x="545479" y="1743405"/>
            <a:chExt cx="10727055" cy="3774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787" y="3325750"/>
              <a:ext cx="1066305" cy="6939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79" y="4310410"/>
              <a:ext cx="1811491" cy="1206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80" y="1743405"/>
              <a:ext cx="1811490" cy="120663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35628" y="766484"/>
            <a:ext cx="11627485" cy="5647055"/>
          </a:xfrm>
          <a:custGeom>
            <a:avLst/>
            <a:gdLst/>
            <a:ahLst/>
            <a:cxnLst/>
            <a:rect l="l" t="t" r="r" b="b"/>
            <a:pathLst>
              <a:path w="11627485" h="5647055">
                <a:moveTo>
                  <a:pt x="11627187" y="0"/>
                </a:moveTo>
                <a:lnTo>
                  <a:pt x="0" y="0"/>
                </a:lnTo>
                <a:lnTo>
                  <a:pt x="0" y="5646507"/>
                </a:lnTo>
                <a:lnTo>
                  <a:pt x="11627187" y="5646507"/>
                </a:lnTo>
                <a:lnTo>
                  <a:pt x="11627187" y="0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Dense </a:t>
            </a:r>
            <a:r>
              <a:rPr sz="2000" b="1" spc="-11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latin typeface="Courier New"/>
                <a:cs typeface="Courier New"/>
              </a:rPr>
              <a:t>Loss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43147" y="1901911"/>
            <a:ext cx="4822190" cy="3059430"/>
            <a:chOff x="6143147" y="1901911"/>
            <a:chExt cx="4822190" cy="3059430"/>
          </a:xfrm>
        </p:grpSpPr>
        <p:sp>
          <p:nvSpPr>
            <p:cNvPr id="14" name="object 14"/>
            <p:cNvSpPr/>
            <p:nvPr/>
          </p:nvSpPr>
          <p:spPr>
            <a:xfrm>
              <a:off x="6327648" y="1901913"/>
              <a:ext cx="4637405" cy="1886585"/>
            </a:xfrm>
            <a:custGeom>
              <a:avLst/>
              <a:gdLst/>
              <a:ahLst/>
              <a:cxnLst/>
              <a:rect l="l" t="t" r="r" b="b"/>
              <a:pathLst>
                <a:path w="4637405" h="1886585">
                  <a:moveTo>
                    <a:pt x="4637151" y="88"/>
                  </a:moveTo>
                  <a:lnTo>
                    <a:pt x="4580001" y="0"/>
                  </a:lnTo>
                  <a:lnTo>
                    <a:pt x="4579620" y="270687"/>
                  </a:lnTo>
                  <a:lnTo>
                    <a:pt x="4578705" y="402183"/>
                  </a:lnTo>
                  <a:lnTo>
                    <a:pt x="4576953" y="529094"/>
                  </a:lnTo>
                  <a:lnTo>
                    <a:pt x="4574057" y="649922"/>
                  </a:lnTo>
                  <a:lnTo>
                    <a:pt x="4569739" y="763041"/>
                  </a:lnTo>
                  <a:lnTo>
                    <a:pt x="4563732" y="867041"/>
                  </a:lnTo>
                  <a:lnTo>
                    <a:pt x="4555744" y="960412"/>
                  </a:lnTo>
                  <a:lnTo>
                    <a:pt x="4546663" y="1041933"/>
                  </a:lnTo>
                  <a:lnTo>
                    <a:pt x="4537176" y="1112215"/>
                  </a:lnTo>
                  <a:lnTo>
                    <a:pt x="4526686" y="1172832"/>
                  </a:lnTo>
                  <a:lnTo>
                    <a:pt x="4514634" y="1225638"/>
                  </a:lnTo>
                  <a:lnTo>
                    <a:pt x="4500435" y="1272552"/>
                  </a:lnTo>
                  <a:lnTo>
                    <a:pt x="4483455" y="1315669"/>
                  </a:lnTo>
                  <a:lnTo>
                    <a:pt x="4462958" y="1357122"/>
                  </a:lnTo>
                  <a:lnTo>
                    <a:pt x="4438396" y="1398549"/>
                  </a:lnTo>
                  <a:lnTo>
                    <a:pt x="4408843" y="1438884"/>
                  </a:lnTo>
                  <a:lnTo>
                    <a:pt x="4374502" y="1476171"/>
                  </a:lnTo>
                  <a:lnTo>
                    <a:pt x="4292917" y="1544396"/>
                  </a:lnTo>
                  <a:lnTo>
                    <a:pt x="4205046" y="1600733"/>
                  </a:lnTo>
                  <a:lnTo>
                    <a:pt x="4121035" y="1644408"/>
                  </a:lnTo>
                  <a:lnTo>
                    <a:pt x="4084218" y="1659534"/>
                  </a:lnTo>
                  <a:lnTo>
                    <a:pt x="3978465" y="1680756"/>
                  </a:lnTo>
                  <a:lnTo>
                    <a:pt x="3901922" y="1684972"/>
                  </a:lnTo>
                  <a:lnTo>
                    <a:pt x="3813695" y="1690636"/>
                  </a:lnTo>
                  <a:lnTo>
                    <a:pt x="3771036" y="1695094"/>
                  </a:lnTo>
                  <a:lnTo>
                    <a:pt x="3703180" y="1702676"/>
                  </a:lnTo>
                  <a:lnTo>
                    <a:pt x="3666883" y="1705864"/>
                  </a:lnTo>
                  <a:lnTo>
                    <a:pt x="3621494" y="1708683"/>
                  </a:lnTo>
                  <a:lnTo>
                    <a:pt x="3561677" y="1711134"/>
                  </a:lnTo>
                  <a:lnTo>
                    <a:pt x="3432835" y="1714119"/>
                  </a:lnTo>
                  <a:lnTo>
                    <a:pt x="3344557" y="1715287"/>
                  </a:lnTo>
                  <a:lnTo>
                    <a:pt x="3122472" y="1716430"/>
                  </a:lnTo>
                  <a:lnTo>
                    <a:pt x="2893631" y="1716722"/>
                  </a:lnTo>
                  <a:lnTo>
                    <a:pt x="2519959" y="1716443"/>
                  </a:lnTo>
                  <a:lnTo>
                    <a:pt x="2010829" y="1715274"/>
                  </a:lnTo>
                  <a:lnTo>
                    <a:pt x="1787613" y="1715236"/>
                  </a:lnTo>
                  <a:lnTo>
                    <a:pt x="1715655" y="1621790"/>
                  </a:lnTo>
                  <a:lnTo>
                    <a:pt x="1643786" y="1534934"/>
                  </a:lnTo>
                  <a:lnTo>
                    <a:pt x="1577111" y="1457604"/>
                  </a:lnTo>
                  <a:lnTo>
                    <a:pt x="1546313" y="1423784"/>
                  </a:lnTo>
                  <a:lnTo>
                    <a:pt x="1517700" y="1394066"/>
                  </a:lnTo>
                  <a:lnTo>
                    <a:pt x="1467231" y="1348143"/>
                  </a:lnTo>
                  <a:lnTo>
                    <a:pt x="1425295" y="1317866"/>
                  </a:lnTo>
                  <a:lnTo>
                    <a:pt x="1415783" y="1312430"/>
                  </a:lnTo>
                  <a:lnTo>
                    <a:pt x="1545120" y="1236383"/>
                  </a:lnTo>
                  <a:lnTo>
                    <a:pt x="1227213" y="1268006"/>
                  </a:lnTo>
                  <a:lnTo>
                    <a:pt x="1443266" y="1503362"/>
                  </a:lnTo>
                  <a:lnTo>
                    <a:pt x="1400695" y="1370596"/>
                  </a:lnTo>
                  <a:lnTo>
                    <a:pt x="1431810" y="1393050"/>
                  </a:lnTo>
                  <a:lnTo>
                    <a:pt x="1477352" y="1434566"/>
                  </a:lnTo>
                  <a:lnTo>
                    <a:pt x="1504594" y="1462849"/>
                  </a:lnTo>
                  <a:lnTo>
                    <a:pt x="1534325" y="1495513"/>
                  </a:lnTo>
                  <a:lnTo>
                    <a:pt x="1600123" y="1571815"/>
                  </a:lnTo>
                  <a:lnTo>
                    <a:pt x="1671459" y="1658035"/>
                  </a:lnTo>
                  <a:lnTo>
                    <a:pt x="1717929" y="1715223"/>
                  </a:lnTo>
                  <a:lnTo>
                    <a:pt x="194297" y="1714919"/>
                  </a:lnTo>
                  <a:lnTo>
                    <a:pt x="285750" y="1600619"/>
                  </a:lnTo>
                  <a:lnTo>
                    <a:pt x="0" y="1743494"/>
                  </a:lnTo>
                  <a:lnTo>
                    <a:pt x="285750" y="1886369"/>
                  </a:lnTo>
                  <a:lnTo>
                    <a:pt x="194297" y="1772069"/>
                  </a:lnTo>
                  <a:lnTo>
                    <a:pt x="1901875" y="1772069"/>
                  </a:lnTo>
                  <a:lnTo>
                    <a:pt x="2770200" y="1773859"/>
                  </a:lnTo>
                  <a:lnTo>
                    <a:pt x="3122663" y="1773580"/>
                  </a:lnTo>
                  <a:lnTo>
                    <a:pt x="3308273" y="1772742"/>
                  </a:lnTo>
                  <a:lnTo>
                    <a:pt x="3377539" y="1772069"/>
                  </a:lnTo>
                  <a:lnTo>
                    <a:pt x="3483064" y="1770354"/>
                  </a:lnTo>
                  <a:lnTo>
                    <a:pt x="3563569" y="1768246"/>
                  </a:lnTo>
                  <a:lnTo>
                    <a:pt x="3624567" y="1765744"/>
                  </a:lnTo>
                  <a:lnTo>
                    <a:pt x="3671163" y="1762848"/>
                  </a:lnTo>
                  <a:lnTo>
                    <a:pt x="3777259" y="1751901"/>
                  </a:lnTo>
                  <a:lnTo>
                    <a:pt x="3818496" y="1747596"/>
                  </a:lnTo>
                  <a:lnTo>
                    <a:pt x="3905326" y="1742020"/>
                  </a:lnTo>
                  <a:lnTo>
                    <a:pt x="3984421" y="1737664"/>
                  </a:lnTo>
                  <a:lnTo>
                    <a:pt x="4062082" y="1725637"/>
                  </a:lnTo>
                  <a:lnTo>
                    <a:pt x="4103205" y="1713522"/>
                  </a:lnTo>
                  <a:lnTo>
                    <a:pt x="4145127" y="1696288"/>
                  </a:lnTo>
                  <a:lnTo>
                    <a:pt x="4233710" y="1650238"/>
                  </a:lnTo>
                  <a:lnTo>
                    <a:pt x="4326814" y="1590560"/>
                  </a:lnTo>
                  <a:lnTo>
                    <a:pt x="4414012" y="1517624"/>
                  </a:lnTo>
                  <a:lnTo>
                    <a:pt x="4453052" y="1475257"/>
                  </a:lnTo>
                  <a:lnTo>
                    <a:pt x="4486135" y="1430083"/>
                  </a:lnTo>
                  <a:lnTo>
                    <a:pt x="4513224" y="1384401"/>
                  </a:lnTo>
                  <a:lnTo>
                    <a:pt x="4535754" y="1338846"/>
                  </a:lnTo>
                  <a:lnTo>
                    <a:pt x="4554461" y="1291336"/>
                  </a:lnTo>
                  <a:lnTo>
                    <a:pt x="4569917" y="1240282"/>
                  </a:lnTo>
                  <a:lnTo>
                    <a:pt x="4582744" y="1184071"/>
                  </a:lnTo>
                  <a:lnTo>
                    <a:pt x="4593666" y="1120914"/>
                  </a:lnTo>
                  <a:lnTo>
                    <a:pt x="4603394" y="1048931"/>
                  </a:lnTo>
                  <a:lnTo>
                    <a:pt x="4612627" y="966012"/>
                  </a:lnTo>
                  <a:lnTo>
                    <a:pt x="4620742" y="871105"/>
                  </a:lnTo>
                  <a:lnTo>
                    <a:pt x="4626826" y="765797"/>
                  </a:lnTo>
                  <a:lnTo>
                    <a:pt x="4631182" y="651662"/>
                  </a:lnTo>
                  <a:lnTo>
                    <a:pt x="4634090" y="530174"/>
                  </a:lnTo>
                  <a:lnTo>
                    <a:pt x="4635855" y="402780"/>
                  </a:lnTo>
                  <a:lnTo>
                    <a:pt x="4636770" y="270954"/>
                  </a:lnTo>
                  <a:lnTo>
                    <a:pt x="4637151" y="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147" y="2950554"/>
              <a:ext cx="100330" cy="1441450"/>
            </a:xfrm>
            <a:custGeom>
              <a:avLst/>
              <a:gdLst/>
              <a:ahLst/>
              <a:cxnLst/>
              <a:rect l="l" t="t" r="r" b="b"/>
              <a:pathLst>
                <a:path w="100329" h="1441450">
                  <a:moveTo>
                    <a:pt x="100012" y="0"/>
                  </a:moveTo>
                  <a:lnTo>
                    <a:pt x="0" y="0"/>
                  </a:lnTo>
                  <a:lnTo>
                    <a:pt x="0" y="1441406"/>
                  </a:lnTo>
                  <a:lnTo>
                    <a:pt x="100012" y="1441406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26580" y="4591697"/>
              <a:ext cx="1508760" cy="369570"/>
            </a:xfrm>
            <a:custGeom>
              <a:avLst/>
              <a:gdLst/>
              <a:ahLst/>
              <a:cxnLst/>
              <a:rect l="l" t="t" r="r" b="b"/>
              <a:pathLst>
                <a:path w="1508759" h="369570">
                  <a:moveTo>
                    <a:pt x="30556" y="0"/>
                  </a:moveTo>
                  <a:lnTo>
                    <a:pt x="0" y="0"/>
                  </a:lnTo>
                  <a:lnTo>
                    <a:pt x="0" y="369290"/>
                  </a:lnTo>
                  <a:lnTo>
                    <a:pt x="30556" y="369290"/>
                  </a:lnTo>
                  <a:lnTo>
                    <a:pt x="30556" y="0"/>
                  </a:lnTo>
                  <a:close/>
                </a:path>
                <a:path w="1508759" h="369570">
                  <a:moveTo>
                    <a:pt x="1508709" y="0"/>
                  </a:moveTo>
                  <a:lnTo>
                    <a:pt x="1478153" y="0"/>
                  </a:lnTo>
                  <a:lnTo>
                    <a:pt x="1478153" y="369290"/>
                  </a:lnTo>
                  <a:lnTo>
                    <a:pt x="1508709" y="369290"/>
                  </a:lnTo>
                  <a:lnTo>
                    <a:pt x="15087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147945">
              <a:lnSpc>
                <a:spcPts val="2890"/>
              </a:lnSpc>
            </a:pPr>
            <a:r>
              <a:rPr spc="-10" dirty="0"/>
              <a:t>Target</a:t>
            </a:r>
            <a:r>
              <a:rPr spc="-55" dirty="0"/>
              <a:t> </a:t>
            </a:r>
            <a:r>
              <a:rPr dirty="0"/>
              <a:t>=</a:t>
            </a:r>
            <a:r>
              <a:rPr spc="-50" dirty="0"/>
              <a:t> </a:t>
            </a:r>
            <a:r>
              <a:rPr dirty="0"/>
              <a:t>1</a:t>
            </a:r>
          </a:p>
          <a:p>
            <a:pPr>
              <a:lnSpc>
                <a:spcPct val="100000"/>
              </a:lnSpc>
            </a:pPr>
            <a:endParaRPr sz="3100"/>
          </a:p>
          <a:p>
            <a:pPr>
              <a:lnSpc>
                <a:spcPct val="100000"/>
              </a:lnSpc>
            </a:pPr>
            <a:endParaRPr sz="3100"/>
          </a:p>
          <a:p>
            <a:pPr marL="10795">
              <a:lnSpc>
                <a:spcPct val="100000"/>
              </a:lnSpc>
              <a:spcBef>
                <a:spcPts val="1955"/>
              </a:spcBef>
              <a:tabLst>
                <a:tab pos="2717800" algn="l"/>
                <a:tab pos="7435215" algn="l"/>
              </a:tabLst>
            </a:pPr>
            <a:r>
              <a:rPr sz="6000" b="0" spc="179" baseline="15277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4350" b="0" spc="179" baseline="5747" dirty="0">
                <a:solidFill>
                  <a:srgbClr val="000000"/>
                </a:solidFill>
                <a:latin typeface="Cambria Math"/>
                <a:cs typeface="Cambria Math"/>
              </a:rPr>
              <a:t>$	</a:t>
            </a:r>
            <a:r>
              <a:rPr sz="4800" b="0" spc="67" baseline="-6076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b="0" spc="67" baseline="-24154" dirty="0">
                <a:solidFill>
                  <a:srgbClr val="FF0000"/>
                </a:solidFill>
                <a:latin typeface="Cambria Math"/>
                <a:cs typeface="Cambria Math"/>
              </a:rPr>
              <a:t>$	</a:t>
            </a:r>
            <a:r>
              <a:rPr sz="2000" spc="-5" dirty="0">
                <a:solidFill>
                  <a:srgbClr val="7F7F7F"/>
                </a:solidFill>
              </a:rPr>
              <a:t>Sigmoid</a:t>
            </a:r>
            <a:endParaRPr sz="2000">
              <a:latin typeface="Cambria Math"/>
              <a:cs typeface="Cambria Math"/>
            </a:endParaRPr>
          </a:p>
          <a:p>
            <a:pPr algn="r">
              <a:lnSpc>
                <a:spcPct val="100000"/>
              </a:lnSpc>
              <a:spcBef>
                <a:spcPts val="3934"/>
              </a:spcBef>
            </a:pPr>
            <a:r>
              <a:rPr sz="2400" b="0" spc="5" dirty="0">
                <a:solidFill>
                  <a:srgbClr val="000000"/>
                </a:solidFill>
                <a:latin typeface="Cambria Math"/>
                <a:cs typeface="Cambria Math"/>
              </a:rPr>
              <a:t>s</a:t>
            </a:r>
            <a:r>
              <a:rPr sz="2400" b="0" spc="-5" dirty="0">
                <a:solidFill>
                  <a:srgbClr val="000000"/>
                </a:solidFill>
                <a:latin typeface="Cambria Math"/>
                <a:cs typeface="Cambria Math"/>
              </a:rPr>
              <a:t>i</a:t>
            </a:r>
            <a:r>
              <a:rPr sz="2400" b="0" dirty="0">
                <a:solidFill>
                  <a:srgbClr val="000000"/>
                </a:solidFill>
                <a:latin typeface="Cambria Math"/>
                <a:cs typeface="Cambria Math"/>
              </a:rPr>
              <a:t>m </a:t>
            </a:r>
            <a:r>
              <a:rPr sz="2400" b="0" spc="-60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b="0" spc="20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2700" b="0" spc="300" baseline="-15432" dirty="0">
                <a:solidFill>
                  <a:srgbClr val="000000"/>
                </a:solidFill>
                <a:latin typeface="Cambria Math"/>
                <a:cs typeface="Cambria Math"/>
              </a:rPr>
              <a:t>$</a:t>
            </a:r>
            <a:r>
              <a:rPr sz="2400" b="0" dirty="0">
                <a:solidFill>
                  <a:srgbClr val="000000"/>
                </a:solidFill>
                <a:latin typeface="Cambria Math"/>
                <a:cs typeface="Cambria Math"/>
              </a:rPr>
              <a:t>,</a:t>
            </a:r>
            <a:r>
              <a:rPr sz="2400" b="0" spc="-135" dirty="0">
                <a:solidFill>
                  <a:srgbClr val="000000"/>
                </a:solidFill>
                <a:latin typeface="Cambria Math"/>
                <a:cs typeface="Cambria Math"/>
              </a:rPr>
              <a:t> </a:t>
            </a:r>
            <a:r>
              <a:rPr sz="2400" b="0" spc="75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2700" b="0" spc="60" baseline="-15432" dirty="0">
                <a:solidFill>
                  <a:srgbClr val="000000"/>
                </a:solidFill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1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tabLst>
                <a:tab pos="2715260" algn="l"/>
              </a:tabLst>
            </a:pPr>
            <a:r>
              <a:rPr sz="4000" b="0" spc="95" dirty="0">
                <a:solidFill>
                  <a:srgbClr val="000000"/>
                </a:solidFill>
                <a:latin typeface="Cambria Math"/>
                <a:cs typeface="Cambria Math"/>
              </a:rPr>
              <a:t>𝐱</a:t>
            </a:r>
            <a:r>
              <a:rPr sz="4350" b="0" spc="142" baseline="-15325" dirty="0">
                <a:solidFill>
                  <a:srgbClr val="000000"/>
                </a:solidFill>
                <a:latin typeface="Cambria Math"/>
                <a:cs typeface="Cambria Math"/>
              </a:rPr>
              <a:t>2	</a:t>
            </a:r>
            <a:r>
              <a:rPr sz="4800" b="0" spc="44" baseline="-7812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b="0" spc="44" baseline="-2657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26570">
              <a:latin typeface="Cambria Math"/>
              <a:cs typeface="Cambria Math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45479" y="1743405"/>
            <a:ext cx="10727055" cy="3774440"/>
            <a:chOff x="545479" y="1743405"/>
            <a:chExt cx="10727055" cy="37744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05787" y="3325750"/>
              <a:ext cx="1066305" cy="69399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5479" y="4310410"/>
              <a:ext cx="1811491" cy="12069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80" y="1743405"/>
              <a:ext cx="1811490" cy="1206637"/>
            </a:xfrm>
            <a:prstGeom prst="rect">
              <a:avLst/>
            </a:prstGeom>
          </p:spPr>
        </p:pic>
      </p:grpSp>
      <p:sp>
        <p:nvSpPr>
          <p:cNvPr id="8" name="object 8"/>
          <p:cNvSpPr/>
          <p:nvPr/>
        </p:nvSpPr>
        <p:spPr>
          <a:xfrm>
            <a:off x="235628" y="766484"/>
            <a:ext cx="11627485" cy="5647055"/>
          </a:xfrm>
          <a:custGeom>
            <a:avLst/>
            <a:gdLst/>
            <a:ahLst/>
            <a:cxnLst/>
            <a:rect l="l" t="t" r="r" b="b"/>
            <a:pathLst>
              <a:path w="11627485" h="5647055">
                <a:moveTo>
                  <a:pt x="11627187" y="0"/>
                </a:moveTo>
                <a:lnTo>
                  <a:pt x="0" y="0"/>
                </a:lnTo>
                <a:lnTo>
                  <a:pt x="0" y="5646507"/>
                </a:lnTo>
                <a:lnTo>
                  <a:pt x="11627187" y="5646507"/>
                </a:lnTo>
                <a:lnTo>
                  <a:pt x="11627187" y="0"/>
                </a:lnTo>
                <a:close/>
              </a:path>
            </a:pathLst>
          </a:custGeom>
          <a:solidFill>
            <a:srgbClr val="FFFFFF">
              <a:alpha val="850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Courier New"/>
                <a:cs typeface="Courier New"/>
              </a:rPr>
              <a:t>Dense </a:t>
            </a:r>
            <a:r>
              <a:rPr sz="2000" b="1" spc="-1190" dirty="0">
                <a:latin typeface="Courier New"/>
                <a:cs typeface="Courier New"/>
              </a:rPr>
              <a:t> </a:t>
            </a:r>
            <a:r>
              <a:rPr sz="2000" b="1" spc="-5" dirty="0"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latin typeface="Courier New"/>
                <a:cs typeface="Courier New"/>
              </a:rPr>
              <a:t>Loss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347420" y="1901911"/>
            <a:ext cx="7617459" cy="2757805"/>
            <a:chOff x="3347420" y="1901911"/>
            <a:chExt cx="7617459" cy="2757805"/>
          </a:xfrm>
        </p:grpSpPr>
        <p:sp>
          <p:nvSpPr>
            <p:cNvPr id="14" name="object 14"/>
            <p:cNvSpPr/>
            <p:nvPr/>
          </p:nvSpPr>
          <p:spPr>
            <a:xfrm>
              <a:off x="3347415" y="1901913"/>
              <a:ext cx="7617459" cy="2757805"/>
            </a:xfrm>
            <a:custGeom>
              <a:avLst/>
              <a:gdLst/>
              <a:ahLst/>
              <a:cxnLst/>
              <a:rect l="l" t="t" r="r" b="b"/>
              <a:pathLst>
                <a:path w="7617459" h="2757804">
                  <a:moveTo>
                    <a:pt x="2815742" y="1703603"/>
                  </a:moveTo>
                  <a:lnTo>
                    <a:pt x="2705519" y="1675676"/>
                  </a:lnTo>
                  <a:lnTo>
                    <a:pt x="2647619" y="1657934"/>
                  </a:lnTo>
                  <a:lnTo>
                    <a:pt x="2585199" y="1635353"/>
                  </a:lnTo>
                  <a:lnTo>
                    <a:pt x="2516708" y="1606296"/>
                  </a:lnTo>
                  <a:lnTo>
                    <a:pt x="2440521" y="1569072"/>
                  </a:lnTo>
                  <a:lnTo>
                    <a:pt x="2355050" y="1521968"/>
                  </a:lnTo>
                  <a:lnTo>
                    <a:pt x="2258707" y="1463306"/>
                  </a:lnTo>
                  <a:lnTo>
                    <a:pt x="2204732" y="1427949"/>
                  </a:lnTo>
                  <a:lnTo>
                    <a:pt x="2145042" y="1386992"/>
                  </a:lnTo>
                  <a:lnTo>
                    <a:pt x="2011641" y="1291234"/>
                  </a:lnTo>
                  <a:lnTo>
                    <a:pt x="1865604" y="1182522"/>
                  </a:lnTo>
                  <a:lnTo>
                    <a:pt x="1713509" y="1066990"/>
                  </a:lnTo>
                  <a:lnTo>
                    <a:pt x="1417447" y="840105"/>
                  </a:lnTo>
                  <a:lnTo>
                    <a:pt x="1349883" y="788720"/>
                  </a:lnTo>
                  <a:lnTo>
                    <a:pt x="1286522" y="740994"/>
                  </a:lnTo>
                  <a:lnTo>
                    <a:pt x="1228178" y="697687"/>
                  </a:lnTo>
                  <a:lnTo>
                    <a:pt x="1175740" y="659625"/>
                  </a:lnTo>
                  <a:lnTo>
                    <a:pt x="1129296" y="626287"/>
                  </a:lnTo>
                  <a:lnTo>
                    <a:pt x="958062" y="502246"/>
                  </a:lnTo>
                  <a:lnTo>
                    <a:pt x="906856" y="466369"/>
                  </a:lnTo>
                  <a:lnTo>
                    <a:pt x="858583" y="434606"/>
                  </a:lnTo>
                  <a:lnTo>
                    <a:pt x="808824" y="404583"/>
                  </a:lnTo>
                  <a:lnTo>
                    <a:pt x="753186" y="373938"/>
                  </a:lnTo>
                  <a:lnTo>
                    <a:pt x="687120" y="340169"/>
                  </a:lnTo>
                  <a:lnTo>
                    <a:pt x="647204" y="321208"/>
                  </a:lnTo>
                  <a:lnTo>
                    <a:pt x="601764" y="301104"/>
                  </a:lnTo>
                  <a:lnTo>
                    <a:pt x="499414" y="258965"/>
                  </a:lnTo>
                  <a:lnTo>
                    <a:pt x="388391" y="216090"/>
                  </a:lnTo>
                  <a:lnTo>
                    <a:pt x="277609" y="175120"/>
                  </a:lnTo>
                  <a:lnTo>
                    <a:pt x="198069" y="146596"/>
                  </a:lnTo>
                  <a:lnTo>
                    <a:pt x="322173" y="68414"/>
                  </a:lnTo>
                  <a:lnTo>
                    <a:pt x="5384" y="109766"/>
                  </a:lnTo>
                  <a:lnTo>
                    <a:pt x="228536" y="338391"/>
                  </a:lnTo>
                  <a:lnTo>
                    <a:pt x="179705" y="200723"/>
                  </a:lnTo>
                  <a:lnTo>
                    <a:pt x="258051" y="228828"/>
                  </a:lnTo>
                  <a:lnTo>
                    <a:pt x="368185" y="269557"/>
                  </a:lnTo>
                  <a:lnTo>
                    <a:pt x="478243" y="312051"/>
                  </a:lnTo>
                  <a:lnTo>
                    <a:pt x="579310" y="353669"/>
                  </a:lnTo>
                  <a:lnTo>
                    <a:pt x="623379" y="373164"/>
                  </a:lnTo>
                  <a:lnTo>
                    <a:pt x="661860" y="391439"/>
                  </a:lnTo>
                  <a:lnTo>
                    <a:pt x="726389" y="424421"/>
                  </a:lnTo>
                  <a:lnTo>
                    <a:pt x="780262" y="454088"/>
                  </a:lnTo>
                  <a:lnTo>
                    <a:pt x="828103" y="482955"/>
                  </a:lnTo>
                  <a:lnTo>
                    <a:pt x="874737" y="513651"/>
                  </a:lnTo>
                  <a:lnTo>
                    <a:pt x="924928" y="548805"/>
                  </a:lnTo>
                  <a:lnTo>
                    <a:pt x="1054265" y="642581"/>
                  </a:lnTo>
                  <a:lnTo>
                    <a:pt x="1142288" y="705967"/>
                  </a:lnTo>
                  <a:lnTo>
                    <a:pt x="1194358" y="743750"/>
                  </a:lnTo>
                  <a:lnTo>
                    <a:pt x="1252308" y="786765"/>
                  </a:lnTo>
                  <a:lnTo>
                    <a:pt x="1315389" y="834288"/>
                  </a:lnTo>
                  <a:lnTo>
                    <a:pt x="1382763" y="885520"/>
                  </a:lnTo>
                  <a:lnTo>
                    <a:pt x="1678851" y="1112418"/>
                  </a:lnTo>
                  <a:lnTo>
                    <a:pt x="1831263" y="1228204"/>
                  </a:lnTo>
                  <a:lnTo>
                    <a:pt x="1977910" y="1337373"/>
                  </a:lnTo>
                  <a:lnTo>
                    <a:pt x="2112213" y="1433779"/>
                  </a:lnTo>
                  <a:lnTo>
                    <a:pt x="2172906" y="1475422"/>
                  </a:lnTo>
                  <a:lnTo>
                    <a:pt x="2228177" y="1511630"/>
                  </a:lnTo>
                  <a:lnTo>
                    <a:pt x="2326386" y="1571434"/>
                  </a:lnTo>
                  <a:lnTo>
                    <a:pt x="2414168" y="1619796"/>
                  </a:lnTo>
                  <a:lnTo>
                    <a:pt x="2492984" y="1658315"/>
                  </a:lnTo>
                  <a:lnTo>
                    <a:pt x="2564295" y="1688579"/>
                  </a:lnTo>
                  <a:lnTo>
                    <a:pt x="2629509" y="1712163"/>
                  </a:lnTo>
                  <a:lnTo>
                    <a:pt x="2690114" y="1730730"/>
                  </a:lnTo>
                  <a:lnTo>
                    <a:pt x="2796971" y="1757819"/>
                  </a:lnTo>
                  <a:lnTo>
                    <a:pt x="2688132" y="1772869"/>
                  </a:lnTo>
                  <a:lnTo>
                    <a:pt x="2628061" y="1782902"/>
                  </a:lnTo>
                  <a:lnTo>
                    <a:pt x="2563380" y="1795665"/>
                  </a:lnTo>
                  <a:lnTo>
                    <a:pt x="2492565" y="1812048"/>
                  </a:lnTo>
                  <a:lnTo>
                    <a:pt x="2414168" y="1832940"/>
                  </a:lnTo>
                  <a:lnTo>
                    <a:pt x="2326716" y="1859229"/>
                  </a:lnTo>
                  <a:lnTo>
                    <a:pt x="2228748" y="1891766"/>
                  </a:lnTo>
                  <a:lnTo>
                    <a:pt x="2173630" y="1911451"/>
                  </a:lnTo>
                  <a:lnTo>
                    <a:pt x="2113026" y="1934133"/>
                  </a:lnTo>
                  <a:lnTo>
                    <a:pt x="1978812" y="1986686"/>
                  </a:lnTo>
                  <a:lnTo>
                    <a:pt x="1832216" y="2046198"/>
                  </a:lnTo>
                  <a:lnTo>
                    <a:pt x="1679829" y="2109343"/>
                  </a:lnTo>
                  <a:lnTo>
                    <a:pt x="1383715" y="2233104"/>
                  </a:lnTo>
                  <a:lnTo>
                    <a:pt x="1253236" y="2286965"/>
                  </a:lnTo>
                  <a:lnTo>
                    <a:pt x="1195273" y="2310434"/>
                  </a:lnTo>
                  <a:lnTo>
                    <a:pt x="925779" y="2416784"/>
                  </a:lnTo>
                  <a:lnTo>
                    <a:pt x="875487" y="2435999"/>
                  </a:lnTo>
                  <a:lnTo>
                    <a:pt x="828675" y="2452801"/>
                  </a:lnTo>
                  <a:lnTo>
                    <a:pt x="780580" y="2468626"/>
                  </a:lnTo>
                  <a:lnTo>
                    <a:pt x="726465" y="2484882"/>
                  </a:lnTo>
                  <a:lnTo>
                    <a:pt x="661695" y="2502941"/>
                  </a:lnTo>
                  <a:lnTo>
                    <a:pt x="622973" y="2512974"/>
                  </a:lnTo>
                  <a:lnTo>
                    <a:pt x="578675" y="2523667"/>
                  </a:lnTo>
                  <a:lnTo>
                    <a:pt x="477367" y="2546413"/>
                  </a:lnTo>
                  <a:lnTo>
                    <a:pt x="367131" y="2569629"/>
                  </a:lnTo>
                  <a:lnTo>
                    <a:pt x="256882" y="2591866"/>
                  </a:lnTo>
                  <a:lnTo>
                    <a:pt x="185674" y="2605786"/>
                  </a:lnTo>
                  <a:lnTo>
                    <a:pt x="254165" y="2476627"/>
                  </a:lnTo>
                  <a:lnTo>
                    <a:pt x="0" y="2670175"/>
                  </a:lnTo>
                  <a:lnTo>
                    <a:pt x="307340" y="2757386"/>
                  </a:lnTo>
                  <a:lnTo>
                    <a:pt x="196100" y="2661983"/>
                  </a:lnTo>
                  <a:lnTo>
                    <a:pt x="268020" y="2647924"/>
                  </a:lnTo>
                  <a:lnTo>
                    <a:pt x="378675" y="2625598"/>
                  </a:lnTo>
                  <a:lnTo>
                    <a:pt x="489521" y="2602255"/>
                  </a:lnTo>
                  <a:lnTo>
                    <a:pt x="591642" y="2579319"/>
                  </a:lnTo>
                  <a:lnTo>
                    <a:pt x="636841" y="2568410"/>
                  </a:lnTo>
                  <a:lnTo>
                    <a:pt x="676529" y="2558135"/>
                  </a:lnTo>
                  <a:lnTo>
                    <a:pt x="742353" y="2539784"/>
                  </a:lnTo>
                  <a:lnTo>
                    <a:pt x="797737" y="2523147"/>
                  </a:lnTo>
                  <a:lnTo>
                    <a:pt x="847255" y="2506853"/>
                  </a:lnTo>
                  <a:lnTo>
                    <a:pt x="895350" y="2489593"/>
                  </a:lnTo>
                  <a:lnTo>
                    <a:pt x="946454" y="2470061"/>
                  </a:lnTo>
                  <a:lnTo>
                    <a:pt x="1216507" y="2363495"/>
                  </a:lnTo>
                  <a:lnTo>
                    <a:pt x="1274826" y="2339886"/>
                  </a:lnTo>
                  <a:lnTo>
                    <a:pt x="1405750" y="2285835"/>
                  </a:lnTo>
                  <a:lnTo>
                    <a:pt x="1701787" y="2162098"/>
                  </a:lnTo>
                  <a:lnTo>
                    <a:pt x="1853895" y="2099081"/>
                  </a:lnTo>
                  <a:lnTo>
                    <a:pt x="1999983" y="2039759"/>
                  </a:lnTo>
                  <a:lnTo>
                    <a:pt x="2133460" y="1987511"/>
                  </a:lnTo>
                  <a:lnTo>
                    <a:pt x="2193252" y="1965134"/>
                  </a:lnTo>
                  <a:lnTo>
                    <a:pt x="2247366" y="1945792"/>
                  </a:lnTo>
                  <a:lnTo>
                    <a:pt x="2343950" y="1913724"/>
                  </a:lnTo>
                  <a:lnTo>
                    <a:pt x="2429764" y="1887931"/>
                  </a:lnTo>
                  <a:lnTo>
                    <a:pt x="2506370" y="1867522"/>
                  </a:lnTo>
                  <a:lnTo>
                    <a:pt x="2575356" y="1851545"/>
                  </a:lnTo>
                  <a:lnTo>
                    <a:pt x="2638310" y="1839137"/>
                  </a:lnTo>
                  <a:lnTo>
                    <a:pt x="2696756" y="1829358"/>
                  </a:lnTo>
                  <a:lnTo>
                    <a:pt x="2807258" y="1814093"/>
                  </a:lnTo>
                  <a:lnTo>
                    <a:pt x="2799562" y="1758480"/>
                  </a:lnTo>
                  <a:lnTo>
                    <a:pt x="2801709" y="1759013"/>
                  </a:lnTo>
                  <a:lnTo>
                    <a:pt x="2815742" y="1703603"/>
                  </a:lnTo>
                  <a:close/>
                </a:path>
                <a:path w="7617459" h="2757804">
                  <a:moveTo>
                    <a:pt x="7617384" y="88"/>
                  </a:moveTo>
                  <a:lnTo>
                    <a:pt x="7560234" y="0"/>
                  </a:lnTo>
                  <a:lnTo>
                    <a:pt x="7559853" y="270687"/>
                  </a:lnTo>
                  <a:lnTo>
                    <a:pt x="7558938" y="402183"/>
                  </a:lnTo>
                  <a:lnTo>
                    <a:pt x="7557186" y="529094"/>
                  </a:lnTo>
                  <a:lnTo>
                    <a:pt x="7554290" y="649922"/>
                  </a:lnTo>
                  <a:lnTo>
                    <a:pt x="7549972" y="763041"/>
                  </a:lnTo>
                  <a:lnTo>
                    <a:pt x="7543965" y="867041"/>
                  </a:lnTo>
                  <a:lnTo>
                    <a:pt x="7535977" y="960412"/>
                  </a:lnTo>
                  <a:lnTo>
                    <a:pt x="7526896" y="1041933"/>
                  </a:lnTo>
                  <a:lnTo>
                    <a:pt x="7517409" y="1112215"/>
                  </a:lnTo>
                  <a:lnTo>
                    <a:pt x="7506919" y="1172832"/>
                  </a:lnTo>
                  <a:lnTo>
                    <a:pt x="7494867" y="1225638"/>
                  </a:lnTo>
                  <a:lnTo>
                    <a:pt x="7480668" y="1272552"/>
                  </a:lnTo>
                  <a:lnTo>
                    <a:pt x="7463688" y="1315669"/>
                  </a:lnTo>
                  <a:lnTo>
                    <a:pt x="7443190" y="1357122"/>
                  </a:lnTo>
                  <a:lnTo>
                    <a:pt x="7418629" y="1398549"/>
                  </a:lnTo>
                  <a:lnTo>
                    <a:pt x="7389076" y="1438884"/>
                  </a:lnTo>
                  <a:lnTo>
                    <a:pt x="7354735" y="1476171"/>
                  </a:lnTo>
                  <a:lnTo>
                    <a:pt x="7273150" y="1544396"/>
                  </a:lnTo>
                  <a:lnTo>
                    <a:pt x="7185279" y="1600733"/>
                  </a:lnTo>
                  <a:lnTo>
                    <a:pt x="7101268" y="1644408"/>
                  </a:lnTo>
                  <a:lnTo>
                    <a:pt x="7064451" y="1659534"/>
                  </a:lnTo>
                  <a:lnTo>
                    <a:pt x="6958698" y="1680756"/>
                  </a:lnTo>
                  <a:lnTo>
                    <a:pt x="6882155" y="1684972"/>
                  </a:lnTo>
                  <a:lnTo>
                    <a:pt x="6793928" y="1690636"/>
                  </a:lnTo>
                  <a:lnTo>
                    <a:pt x="6751269" y="1695094"/>
                  </a:lnTo>
                  <a:lnTo>
                    <a:pt x="6683413" y="1702676"/>
                  </a:lnTo>
                  <a:lnTo>
                    <a:pt x="6647116" y="1705864"/>
                  </a:lnTo>
                  <a:lnTo>
                    <a:pt x="6601727" y="1708683"/>
                  </a:lnTo>
                  <a:lnTo>
                    <a:pt x="6541910" y="1711134"/>
                  </a:lnTo>
                  <a:lnTo>
                    <a:pt x="6413068" y="1714119"/>
                  </a:lnTo>
                  <a:lnTo>
                    <a:pt x="6324790" y="1715287"/>
                  </a:lnTo>
                  <a:lnTo>
                    <a:pt x="6102705" y="1716430"/>
                  </a:lnTo>
                  <a:lnTo>
                    <a:pt x="5873864" y="1716722"/>
                  </a:lnTo>
                  <a:lnTo>
                    <a:pt x="5500192" y="1716443"/>
                  </a:lnTo>
                  <a:lnTo>
                    <a:pt x="4991062" y="1715274"/>
                  </a:lnTo>
                  <a:lnTo>
                    <a:pt x="4767846" y="1715236"/>
                  </a:lnTo>
                  <a:lnTo>
                    <a:pt x="4695888" y="1621790"/>
                  </a:lnTo>
                  <a:lnTo>
                    <a:pt x="4624019" y="1534934"/>
                  </a:lnTo>
                  <a:lnTo>
                    <a:pt x="4557344" y="1457604"/>
                  </a:lnTo>
                  <a:lnTo>
                    <a:pt x="4526546" y="1423784"/>
                  </a:lnTo>
                  <a:lnTo>
                    <a:pt x="4497933" y="1394066"/>
                  </a:lnTo>
                  <a:lnTo>
                    <a:pt x="4447464" y="1348143"/>
                  </a:lnTo>
                  <a:lnTo>
                    <a:pt x="4405528" y="1317866"/>
                  </a:lnTo>
                  <a:lnTo>
                    <a:pt x="4396016" y="1312430"/>
                  </a:lnTo>
                  <a:lnTo>
                    <a:pt x="4525353" y="1236383"/>
                  </a:lnTo>
                  <a:lnTo>
                    <a:pt x="4207446" y="1268006"/>
                  </a:lnTo>
                  <a:lnTo>
                    <a:pt x="4423499" y="1503362"/>
                  </a:lnTo>
                  <a:lnTo>
                    <a:pt x="4380928" y="1370596"/>
                  </a:lnTo>
                  <a:lnTo>
                    <a:pt x="4412043" y="1393050"/>
                  </a:lnTo>
                  <a:lnTo>
                    <a:pt x="4457585" y="1434566"/>
                  </a:lnTo>
                  <a:lnTo>
                    <a:pt x="4484827" y="1462849"/>
                  </a:lnTo>
                  <a:lnTo>
                    <a:pt x="4514558" y="1495513"/>
                  </a:lnTo>
                  <a:lnTo>
                    <a:pt x="4580356" y="1571815"/>
                  </a:lnTo>
                  <a:lnTo>
                    <a:pt x="4651692" y="1658035"/>
                  </a:lnTo>
                  <a:lnTo>
                    <a:pt x="4698162" y="1715223"/>
                  </a:lnTo>
                  <a:lnTo>
                    <a:pt x="3174530" y="1714919"/>
                  </a:lnTo>
                  <a:lnTo>
                    <a:pt x="3265982" y="1600619"/>
                  </a:lnTo>
                  <a:lnTo>
                    <a:pt x="2980232" y="1743494"/>
                  </a:lnTo>
                  <a:lnTo>
                    <a:pt x="3265982" y="1886369"/>
                  </a:lnTo>
                  <a:lnTo>
                    <a:pt x="3174530" y="1772069"/>
                  </a:lnTo>
                  <a:lnTo>
                    <a:pt x="4882108" y="1772069"/>
                  </a:lnTo>
                  <a:lnTo>
                    <a:pt x="5750433" y="1773859"/>
                  </a:lnTo>
                  <a:lnTo>
                    <a:pt x="6102896" y="1773580"/>
                  </a:lnTo>
                  <a:lnTo>
                    <a:pt x="6288506" y="1772742"/>
                  </a:lnTo>
                  <a:lnTo>
                    <a:pt x="6357772" y="1772069"/>
                  </a:lnTo>
                  <a:lnTo>
                    <a:pt x="6463297" y="1770354"/>
                  </a:lnTo>
                  <a:lnTo>
                    <a:pt x="6543802" y="1768246"/>
                  </a:lnTo>
                  <a:lnTo>
                    <a:pt x="6604800" y="1765744"/>
                  </a:lnTo>
                  <a:lnTo>
                    <a:pt x="6651396" y="1762848"/>
                  </a:lnTo>
                  <a:lnTo>
                    <a:pt x="6757492" y="1751901"/>
                  </a:lnTo>
                  <a:lnTo>
                    <a:pt x="6798729" y="1747596"/>
                  </a:lnTo>
                  <a:lnTo>
                    <a:pt x="6885559" y="1742020"/>
                  </a:lnTo>
                  <a:lnTo>
                    <a:pt x="6964654" y="1737664"/>
                  </a:lnTo>
                  <a:lnTo>
                    <a:pt x="7042315" y="1725637"/>
                  </a:lnTo>
                  <a:lnTo>
                    <a:pt x="7083438" y="1713522"/>
                  </a:lnTo>
                  <a:lnTo>
                    <a:pt x="7125360" y="1696288"/>
                  </a:lnTo>
                  <a:lnTo>
                    <a:pt x="7213943" y="1650238"/>
                  </a:lnTo>
                  <a:lnTo>
                    <a:pt x="7307046" y="1590560"/>
                  </a:lnTo>
                  <a:lnTo>
                    <a:pt x="7394245" y="1517624"/>
                  </a:lnTo>
                  <a:lnTo>
                    <a:pt x="7433284" y="1475257"/>
                  </a:lnTo>
                  <a:lnTo>
                    <a:pt x="7466368" y="1430083"/>
                  </a:lnTo>
                  <a:lnTo>
                    <a:pt x="7493457" y="1384401"/>
                  </a:lnTo>
                  <a:lnTo>
                    <a:pt x="7515987" y="1338846"/>
                  </a:lnTo>
                  <a:lnTo>
                    <a:pt x="7534694" y="1291336"/>
                  </a:lnTo>
                  <a:lnTo>
                    <a:pt x="7550150" y="1240282"/>
                  </a:lnTo>
                  <a:lnTo>
                    <a:pt x="7562977" y="1184071"/>
                  </a:lnTo>
                  <a:lnTo>
                    <a:pt x="7573899" y="1120914"/>
                  </a:lnTo>
                  <a:lnTo>
                    <a:pt x="7583627" y="1048931"/>
                  </a:lnTo>
                  <a:lnTo>
                    <a:pt x="7592860" y="966012"/>
                  </a:lnTo>
                  <a:lnTo>
                    <a:pt x="7600975" y="871105"/>
                  </a:lnTo>
                  <a:lnTo>
                    <a:pt x="7607059" y="765797"/>
                  </a:lnTo>
                  <a:lnTo>
                    <a:pt x="7611415" y="651662"/>
                  </a:lnTo>
                  <a:lnTo>
                    <a:pt x="7614323" y="530174"/>
                  </a:lnTo>
                  <a:lnTo>
                    <a:pt x="7616088" y="402780"/>
                  </a:lnTo>
                  <a:lnTo>
                    <a:pt x="7617003" y="270954"/>
                  </a:lnTo>
                  <a:lnTo>
                    <a:pt x="7617384" y="8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43147" y="2950554"/>
              <a:ext cx="100330" cy="1441450"/>
            </a:xfrm>
            <a:custGeom>
              <a:avLst/>
              <a:gdLst/>
              <a:ahLst/>
              <a:cxnLst/>
              <a:rect l="l" t="t" r="r" b="b"/>
              <a:pathLst>
                <a:path w="100329" h="1441450">
                  <a:moveTo>
                    <a:pt x="100012" y="0"/>
                  </a:moveTo>
                  <a:lnTo>
                    <a:pt x="0" y="0"/>
                  </a:lnTo>
                  <a:lnTo>
                    <a:pt x="0" y="1441406"/>
                  </a:lnTo>
                  <a:lnTo>
                    <a:pt x="100012" y="1441406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26580" y="4591697"/>
            <a:ext cx="1508760" cy="369570"/>
          </a:xfrm>
          <a:custGeom>
            <a:avLst/>
            <a:gdLst/>
            <a:ahLst/>
            <a:cxnLst/>
            <a:rect l="l" t="t" r="r" b="b"/>
            <a:pathLst>
              <a:path w="1508759" h="369570">
                <a:moveTo>
                  <a:pt x="30556" y="0"/>
                </a:moveTo>
                <a:lnTo>
                  <a:pt x="0" y="0"/>
                </a:lnTo>
                <a:lnTo>
                  <a:pt x="0" y="369290"/>
                </a:lnTo>
                <a:lnTo>
                  <a:pt x="30556" y="369290"/>
                </a:lnTo>
                <a:lnTo>
                  <a:pt x="30556" y="0"/>
                </a:lnTo>
                <a:close/>
              </a:path>
              <a:path w="1508759" h="369570">
                <a:moveTo>
                  <a:pt x="1508709" y="0"/>
                </a:moveTo>
                <a:lnTo>
                  <a:pt x="1478153" y="0"/>
                </a:lnTo>
                <a:lnTo>
                  <a:pt x="1478153" y="369290"/>
                </a:lnTo>
                <a:lnTo>
                  <a:pt x="1508709" y="369290"/>
                </a:lnTo>
                <a:lnTo>
                  <a:pt x="15087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31055" y="3239236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65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30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44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Dense </a:t>
            </a:r>
            <a:r>
              <a:rPr sz="2000" b="1" spc="-1190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05167" y="40037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s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m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𝐱</a:t>
            </a:r>
            <a:r>
              <a:rPr sz="2700" spc="300" baseline="-15432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𝐱</a:t>
            </a:r>
            <a:r>
              <a:rPr sz="2700" spc="6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Sigmoid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latin typeface="Courier New"/>
                <a:cs typeface="Courier New"/>
              </a:rPr>
              <a:t>Loss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42593" y="1332545"/>
            <a:ext cx="233299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Target</a:t>
            </a:r>
            <a:r>
              <a:rPr sz="2800" b="1" spc="-5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=</a:t>
            </a:r>
            <a:r>
              <a:rPr sz="2800" b="1" spc="-5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0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695203" y="14512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587563" y="1929077"/>
            <a:ext cx="285750" cy="1257300"/>
          </a:xfrm>
          <a:custGeom>
            <a:avLst/>
            <a:gdLst/>
            <a:ahLst/>
            <a:cxnLst/>
            <a:rect l="l" t="t" r="r" b="b"/>
            <a:pathLst>
              <a:path w="285750" h="1257300">
                <a:moveTo>
                  <a:pt x="142875" y="0"/>
                </a:moveTo>
                <a:lnTo>
                  <a:pt x="0" y="285750"/>
                </a:lnTo>
                <a:lnTo>
                  <a:pt x="114300" y="194310"/>
                </a:lnTo>
                <a:lnTo>
                  <a:pt x="114298" y="1256709"/>
                </a:lnTo>
                <a:lnTo>
                  <a:pt x="171448" y="1256709"/>
                </a:lnTo>
                <a:lnTo>
                  <a:pt x="171450" y="194310"/>
                </a:lnTo>
                <a:lnTo>
                  <a:pt x="285750" y="285750"/>
                </a:lnTo>
                <a:lnTo>
                  <a:pt x="1428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2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6508" y="1740289"/>
            <a:ext cx="1859110" cy="113652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latin typeface="Cambria Math"/>
                <a:cs typeface="Cambria Math"/>
              </a:rPr>
              <a:t>𝐱</a:t>
            </a:r>
            <a:r>
              <a:rPr sz="4350" spc="142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5480" y="4424206"/>
            <a:ext cx="1773389" cy="110304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703" y="5265785"/>
            <a:ext cx="3773170" cy="1210310"/>
            <a:chOff x="4196703" y="5265785"/>
            <a:chExt cx="3773170" cy="121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58" y="4638675"/>
            <a:ext cx="11903075" cy="2095500"/>
            <a:chOff x="177158" y="4638675"/>
            <a:chExt cx="11903075" cy="2095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2729" y="5265785"/>
              <a:ext cx="1801770" cy="1201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208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6118" y="3984471"/>
            <a:ext cx="3111500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C00000"/>
                </a:solidFill>
                <a:latin typeface="Cambria"/>
                <a:cs typeface="Cambria"/>
              </a:rPr>
              <a:t>Support</a:t>
            </a:r>
            <a:r>
              <a:rPr sz="3200" b="1" spc="25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65" dirty="0">
                <a:solidFill>
                  <a:srgbClr val="C00000"/>
                </a:solidFill>
                <a:latin typeface="Cambria"/>
                <a:cs typeface="Cambria"/>
              </a:rPr>
              <a:t>Set:</a:t>
            </a:r>
            <a:endParaRPr sz="3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  <a:tabLst>
                <a:tab pos="1833880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Rabbit	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6939" y="1112075"/>
            <a:ext cx="10248265" cy="1734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Calibri"/>
                <a:cs typeface="Calibri"/>
              </a:rPr>
              <a:t>6-way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1-shot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prediction: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support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has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</a:t>
            </a:r>
            <a:r>
              <a:rPr sz="2800" spc="2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test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classes;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each</a:t>
            </a:r>
            <a:r>
              <a:rPr sz="2800" spc="1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has </a:t>
            </a:r>
            <a:r>
              <a:rPr sz="2800" spc="-61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1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sample.</a:t>
            </a:r>
            <a:endParaRPr sz="2800">
              <a:latin typeface="Calibri"/>
              <a:cs typeface="Calibri"/>
            </a:endParaRPr>
          </a:p>
          <a:p>
            <a:pPr marL="241300" marR="398145" indent="-228600">
              <a:lnSpc>
                <a:spcPts val="3100"/>
              </a:lnSpc>
              <a:spcBef>
                <a:spcPts val="9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data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20" dirty="0">
                <a:latin typeface="Calibri"/>
                <a:cs typeface="Calibri"/>
              </a:rPr>
              <a:t>(for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Siamese </a:t>
            </a:r>
            <a:r>
              <a:rPr sz="2800" spc="-10" dirty="0">
                <a:latin typeface="Calibri"/>
                <a:cs typeface="Calibri"/>
              </a:rPr>
              <a:t>network)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does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not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contain</a:t>
            </a:r>
            <a:r>
              <a:rPr sz="2800" dirty="0">
                <a:latin typeface="Calibri"/>
                <a:cs typeface="Calibri"/>
              </a:rPr>
              <a:t> the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6 </a:t>
            </a:r>
            <a:r>
              <a:rPr sz="2800" spc="-62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classes.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703" y="5265785"/>
            <a:ext cx="3773170" cy="1210310"/>
            <a:chOff x="4196703" y="5265785"/>
            <a:chExt cx="3773170" cy="121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58" y="4638675"/>
            <a:ext cx="11903075" cy="2095500"/>
            <a:chOff x="177158" y="4638675"/>
            <a:chExt cx="11903075" cy="2095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2729" y="5265785"/>
              <a:ext cx="1801770" cy="1201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208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6118" y="3984471"/>
            <a:ext cx="3111500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C00000"/>
                </a:solidFill>
                <a:latin typeface="Cambria"/>
                <a:cs typeface="Cambria"/>
              </a:rPr>
              <a:t>Support</a:t>
            </a:r>
            <a:r>
              <a:rPr sz="3200" b="1" spc="25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65" dirty="0">
                <a:solidFill>
                  <a:srgbClr val="C00000"/>
                </a:solidFill>
                <a:latin typeface="Cambria"/>
                <a:cs typeface="Cambria"/>
              </a:rPr>
              <a:t>Set:</a:t>
            </a:r>
            <a:endParaRPr sz="3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  <a:tabLst>
                <a:tab pos="1833880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Rabbit	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3006" y="2548197"/>
            <a:ext cx="3737610" cy="2226945"/>
          </a:xfrm>
          <a:custGeom>
            <a:avLst/>
            <a:gdLst/>
            <a:ahLst/>
            <a:cxnLst/>
            <a:rect l="l" t="t" r="r" b="b"/>
            <a:pathLst>
              <a:path w="3737610" h="2226945">
                <a:moveTo>
                  <a:pt x="3622285" y="0"/>
                </a:moveTo>
                <a:lnTo>
                  <a:pt x="3622978" y="38094"/>
                </a:lnTo>
                <a:lnTo>
                  <a:pt x="3564108" y="39166"/>
                </a:lnTo>
                <a:lnTo>
                  <a:pt x="3390964" y="48513"/>
                </a:lnTo>
                <a:lnTo>
                  <a:pt x="3218515" y="63847"/>
                </a:lnTo>
                <a:lnTo>
                  <a:pt x="3047095" y="84968"/>
                </a:lnTo>
                <a:lnTo>
                  <a:pt x="2877042" y="111673"/>
                </a:lnTo>
                <a:lnTo>
                  <a:pt x="2708690" y="143766"/>
                </a:lnTo>
                <a:lnTo>
                  <a:pt x="2542374" y="181046"/>
                </a:lnTo>
                <a:lnTo>
                  <a:pt x="2378431" y="223312"/>
                </a:lnTo>
                <a:lnTo>
                  <a:pt x="2217197" y="270370"/>
                </a:lnTo>
                <a:lnTo>
                  <a:pt x="2058861" y="322066"/>
                </a:lnTo>
                <a:lnTo>
                  <a:pt x="1753090" y="438293"/>
                </a:lnTo>
                <a:lnTo>
                  <a:pt x="1463523" y="570503"/>
                </a:lnTo>
                <a:lnTo>
                  <a:pt x="1325438" y="642223"/>
                </a:lnTo>
                <a:lnTo>
                  <a:pt x="1192550" y="717282"/>
                </a:lnTo>
                <a:lnTo>
                  <a:pt x="1065051" y="795557"/>
                </a:lnTo>
                <a:lnTo>
                  <a:pt x="943279" y="876857"/>
                </a:lnTo>
                <a:lnTo>
                  <a:pt x="827570" y="960987"/>
                </a:lnTo>
                <a:lnTo>
                  <a:pt x="718258" y="1047758"/>
                </a:lnTo>
                <a:lnTo>
                  <a:pt x="615682" y="1136981"/>
                </a:lnTo>
                <a:lnTo>
                  <a:pt x="520178" y="1228464"/>
                </a:lnTo>
                <a:lnTo>
                  <a:pt x="432087" y="1322024"/>
                </a:lnTo>
                <a:lnTo>
                  <a:pt x="351750" y="1417474"/>
                </a:lnTo>
                <a:lnTo>
                  <a:pt x="279514" y="1514632"/>
                </a:lnTo>
                <a:lnTo>
                  <a:pt x="215727" y="1613314"/>
                </a:lnTo>
                <a:lnTo>
                  <a:pt x="160742" y="1713335"/>
                </a:lnTo>
                <a:lnTo>
                  <a:pt x="114922" y="1814509"/>
                </a:lnTo>
                <a:lnTo>
                  <a:pt x="78633" y="1916644"/>
                </a:lnTo>
                <a:lnTo>
                  <a:pt x="52211" y="2019683"/>
                </a:lnTo>
                <a:lnTo>
                  <a:pt x="39398" y="2111510"/>
                </a:lnTo>
                <a:lnTo>
                  <a:pt x="0" y="2109003"/>
                </a:lnTo>
                <a:lnTo>
                  <a:pt x="49772" y="2226703"/>
                </a:lnTo>
                <a:lnTo>
                  <a:pt x="114068" y="2116264"/>
                </a:lnTo>
                <a:lnTo>
                  <a:pt x="77529" y="2113939"/>
                </a:lnTo>
                <a:lnTo>
                  <a:pt x="89650" y="2027071"/>
                </a:lnTo>
                <a:lnTo>
                  <a:pt x="115111" y="1927777"/>
                </a:lnTo>
                <a:lnTo>
                  <a:pt x="150287" y="1828772"/>
                </a:lnTo>
                <a:lnTo>
                  <a:pt x="194840" y="1730396"/>
                </a:lnTo>
                <a:lnTo>
                  <a:pt x="248460" y="1632858"/>
                </a:lnTo>
                <a:lnTo>
                  <a:pt x="310833" y="1536364"/>
                </a:lnTo>
                <a:lnTo>
                  <a:pt x="381640" y="1441131"/>
                </a:lnTo>
                <a:lnTo>
                  <a:pt x="460554" y="1347370"/>
                </a:lnTo>
                <a:lnTo>
                  <a:pt x="547244" y="1255298"/>
                </a:lnTo>
                <a:lnTo>
                  <a:pt x="641376" y="1165127"/>
                </a:lnTo>
                <a:lnTo>
                  <a:pt x="742615" y="1077069"/>
                </a:lnTo>
                <a:lnTo>
                  <a:pt x="850629" y="991327"/>
                </a:lnTo>
                <a:lnTo>
                  <a:pt x="965066" y="908122"/>
                </a:lnTo>
                <a:lnTo>
                  <a:pt x="1085603" y="827647"/>
                </a:lnTo>
                <a:lnTo>
                  <a:pt x="1211893" y="750112"/>
                </a:lnTo>
                <a:lnTo>
                  <a:pt x="1343592" y="675727"/>
                </a:lnTo>
                <a:lnTo>
                  <a:pt x="1480229" y="604760"/>
                </a:lnTo>
                <a:lnTo>
                  <a:pt x="1767785" y="473467"/>
                </a:lnTo>
                <a:lnTo>
                  <a:pt x="2071550" y="358002"/>
                </a:lnTo>
                <a:lnTo>
                  <a:pt x="2228448" y="306776"/>
                </a:lnTo>
                <a:lnTo>
                  <a:pt x="2388529" y="260055"/>
                </a:lnTo>
                <a:lnTo>
                  <a:pt x="2551299" y="218090"/>
                </a:lnTo>
                <a:lnTo>
                  <a:pt x="2716427" y="181077"/>
                </a:lnTo>
                <a:lnTo>
                  <a:pt x="2883565" y="149216"/>
                </a:lnTo>
                <a:lnTo>
                  <a:pt x="3052380" y="122704"/>
                </a:lnTo>
                <a:lnTo>
                  <a:pt x="3222528" y="101742"/>
                </a:lnTo>
                <a:lnTo>
                  <a:pt x="3393683" y="86522"/>
                </a:lnTo>
                <a:lnTo>
                  <a:pt x="3565484" y="77247"/>
                </a:lnTo>
                <a:lnTo>
                  <a:pt x="3623671" y="76187"/>
                </a:lnTo>
                <a:lnTo>
                  <a:pt x="3624366" y="114280"/>
                </a:lnTo>
                <a:lnTo>
                  <a:pt x="3737606" y="55059"/>
                </a:lnTo>
                <a:lnTo>
                  <a:pt x="362228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9462" y="2571718"/>
            <a:ext cx="8131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Learning</a:t>
            </a:r>
            <a:r>
              <a:rPr spc="335" dirty="0"/>
              <a:t> </a:t>
            </a:r>
            <a:r>
              <a:rPr spc="95" dirty="0"/>
              <a:t>Pairwise</a:t>
            </a:r>
            <a:r>
              <a:rPr spc="330" dirty="0"/>
              <a:t> </a:t>
            </a:r>
            <a:r>
              <a:rPr spc="120" dirty="0"/>
              <a:t>Similarity</a:t>
            </a:r>
            <a:r>
              <a:rPr spc="320" dirty="0"/>
              <a:t> </a:t>
            </a:r>
            <a:r>
              <a:rPr spc="150" dirty="0"/>
              <a:t>Scores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21" y="4463732"/>
            <a:ext cx="9852660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Reference: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Bromley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et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al.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Signature</a:t>
            </a:r>
            <a:r>
              <a:rPr sz="18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verification</a:t>
            </a:r>
            <a:r>
              <a:rPr sz="1800" spc="1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using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Siamese</a:t>
            </a:r>
            <a:r>
              <a:rPr sz="1800" spc="1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time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delay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neural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network.</a:t>
            </a:r>
            <a:r>
              <a:rPr sz="180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NIPS</a:t>
            </a:r>
            <a:r>
              <a:rPr sz="1800" spc="-5" dirty="0">
                <a:latin typeface="Calibri"/>
                <a:cs typeface="Calibri"/>
              </a:rPr>
              <a:t>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1994.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latin typeface="Calibri"/>
                <a:cs typeface="Calibri"/>
              </a:rPr>
              <a:t>Koch,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Zemel,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 </a:t>
            </a:r>
            <a:r>
              <a:rPr sz="1800" spc="-15" dirty="0">
                <a:latin typeface="Calibri"/>
                <a:cs typeface="Calibri"/>
              </a:rPr>
              <a:t>Salakhutdinov.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Siamese</a:t>
            </a:r>
            <a:r>
              <a:rPr sz="18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neural</a:t>
            </a:r>
            <a:r>
              <a:rPr sz="18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networks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F5597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one-shot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image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recognition.</a:t>
            </a:r>
            <a:r>
              <a:rPr sz="1800" spc="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i="1" spc="-5" dirty="0">
                <a:latin typeface="Calibri"/>
                <a:cs typeface="Calibri"/>
              </a:rPr>
              <a:t>ICML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2015.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6425" y="2628407"/>
            <a:ext cx="1754505" cy="2146935"/>
          </a:xfrm>
          <a:custGeom>
            <a:avLst/>
            <a:gdLst/>
            <a:ahLst/>
            <a:cxnLst/>
            <a:rect l="l" t="t" r="r" b="b"/>
            <a:pathLst>
              <a:path w="1754504" h="2146935">
                <a:moveTo>
                  <a:pt x="1629749" y="0"/>
                </a:moveTo>
                <a:lnTo>
                  <a:pt x="1595464" y="41518"/>
                </a:lnTo>
                <a:lnTo>
                  <a:pt x="1544182" y="46076"/>
                </a:lnTo>
                <a:lnTo>
                  <a:pt x="1487263" y="50342"/>
                </a:lnTo>
                <a:lnTo>
                  <a:pt x="1425309" y="54270"/>
                </a:lnTo>
                <a:lnTo>
                  <a:pt x="1359024" y="57812"/>
                </a:lnTo>
                <a:lnTo>
                  <a:pt x="1215698" y="63581"/>
                </a:lnTo>
                <a:lnTo>
                  <a:pt x="1062452" y="67292"/>
                </a:lnTo>
                <a:lnTo>
                  <a:pt x="903425" y="68611"/>
                </a:lnTo>
                <a:lnTo>
                  <a:pt x="861597" y="71746"/>
                </a:lnTo>
                <a:lnTo>
                  <a:pt x="819275" y="81144"/>
                </a:lnTo>
                <a:lnTo>
                  <a:pt x="777435" y="96447"/>
                </a:lnTo>
                <a:lnTo>
                  <a:pt x="736177" y="117356"/>
                </a:lnTo>
                <a:lnTo>
                  <a:pt x="695556" y="143597"/>
                </a:lnTo>
                <a:lnTo>
                  <a:pt x="655609" y="174920"/>
                </a:lnTo>
                <a:lnTo>
                  <a:pt x="616364" y="211104"/>
                </a:lnTo>
                <a:lnTo>
                  <a:pt x="577672" y="252138"/>
                </a:lnTo>
                <a:lnTo>
                  <a:pt x="503213" y="346781"/>
                </a:lnTo>
                <a:lnTo>
                  <a:pt x="432059" y="458033"/>
                </a:lnTo>
                <a:lnTo>
                  <a:pt x="364892" y="584178"/>
                </a:lnTo>
                <a:lnTo>
                  <a:pt x="302248" y="723755"/>
                </a:lnTo>
                <a:lnTo>
                  <a:pt x="244699" y="875295"/>
                </a:lnTo>
                <a:lnTo>
                  <a:pt x="192835" y="1037324"/>
                </a:lnTo>
                <a:lnTo>
                  <a:pt x="147256" y="1208358"/>
                </a:lnTo>
                <a:lnTo>
                  <a:pt x="108574" y="1386909"/>
                </a:lnTo>
                <a:lnTo>
                  <a:pt x="77405" y="1571492"/>
                </a:lnTo>
                <a:lnTo>
                  <a:pt x="54367" y="1760613"/>
                </a:lnTo>
                <a:lnTo>
                  <a:pt x="40085" y="1952782"/>
                </a:lnTo>
                <a:lnTo>
                  <a:pt x="38087" y="2031748"/>
                </a:lnTo>
                <a:lnTo>
                  <a:pt x="0" y="2030784"/>
                </a:lnTo>
                <a:lnTo>
                  <a:pt x="54241" y="2146494"/>
                </a:lnTo>
                <a:lnTo>
                  <a:pt x="114263" y="2033676"/>
                </a:lnTo>
                <a:lnTo>
                  <a:pt x="76175" y="2032712"/>
                </a:lnTo>
                <a:lnTo>
                  <a:pt x="78149" y="1954677"/>
                </a:lnTo>
                <a:lnTo>
                  <a:pt x="92297" y="1764330"/>
                </a:lnTo>
                <a:lnTo>
                  <a:pt x="115119" y="1576970"/>
                </a:lnTo>
                <a:lnTo>
                  <a:pt x="145996" y="1394119"/>
                </a:lnTo>
                <a:lnTo>
                  <a:pt x="184302" y="1217301"/>
                </a:lnTo>
                <a:lnTo>
                  <a:pt x="229407" y="1048043"/>
                </a:lnTo>
                <a:lnTo>
                  <a:pt x="280677" y="887874"/>
                </a:lnTo>
                <a:lnTo>
                  <a:pt x="337468" y="738332"/>
                </a:lnTo>
                <a:lnTo>
                  <a:pt x="399125" y="600950"/>
                </a:lnTo>
                <a:lnTo>
                  <a:pt x="464974" y="477279"/>
                </a:lnTo>
                <a:lnTo>
                  <a:pt x="534308" y="368876"/>
                </a:lnTo>
                <a:lnTo>
                  <a:pt x="606562" y="277036"/>
                </a:lnTo>
                <a:lnTo>
                  <a:pt x="643171" y="238211"/>
                </a:lnTo>
                <a:lnTo>
                  <a:pt x="680316" y="203963"/>
                </a:lnTo>
                <a:lnTo>
                  <a:pt x="717694" y="174654"/>
                </a:lnTo>
                <a:lnTo>
                  <a:pt x="755176" y="150441"/>
                </a:lnTo>
                <a:lnTo>
                  <a:pt x="792643" y="131453"/>
                </a:lnTo>
                <a:lnTo>
                  <a:pt x="829995" y="117792"/>
                </a:lnTo>
                <a:lnTo>
                  <a:pt x="905008" y="106700"/>
                </a:lnTo>
                <a:lnTo>
                  <a:pt x="1063066" y="105388"/>
                </a:lnTo>
                <a:lnTo>
                  <a:pt x="1216930" y="101662"/>
                </a:lnTo>
                <a:lnTo>
                  <a:pt x="1360807" y="95872"/>
                </a:lnTo>
                <a:lnTo>
                  <a:pt x="1427534" y="92306"/>
                </a:lnTo>
                <a:lnTo>
                  <a:pt x="1489887" y="88352"/>
                </a:lnTo>
                <a:lnTo>
                  <a:pt x="1547299" y="84051"/>
                </a:lnTo>
                <a:lnTo>
                  <a:pt x="1599166" y="79439"/>
                </a:lnTo>
                <a:lnTo>
                  <a:pt x="1645869" y="74452"/>
                </a:lnTo>
                <a:lnTo>
                  <a:pt x="1647422" y="74085"/>
                </a:lnTo>
                <a:lnTo>
                  <a:pt x="1656271" y="111180"/>
                </a:lnTo>
                <a:lnTo>
                  <a:pt x="1754191" y="29067"/>
                </a:lnTo>
                <a:lnTo>
                  <a:pt x="162974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55628" y="3922185"/>
            <a:ext cx="181165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5628" y="3922185"/>
            <a:ext cx="181165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0.9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3830" y="3922185"/>
            <a:ext cx="182118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59026" y="3922185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03472" y="3922184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8440" y="3922183"/>
            <a:ext cx="18065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0.4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07588" y="3698120"/>
          <a:ext cx="1950085" cy="2914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150"/>
              </a:tblGrid>
              <a:tr h="185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61665">
                <a:tc>
                  <a:txBody>
                    <a:bodyPr/>
                    <a:lstStyle/>
                    <a:p>
                      <a:pPr marR="279400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sim</a:t>
                      </a:r>
                      <a:r>
                        <a:rPr sz="2400" spc="11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0.9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301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</a:tr>
              <a:tr h="2189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2965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Squirrel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3830" y="3922185"/>
            <a:ext cx="182118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0.7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59026" y="3922185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0.5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3472" y="3922184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7241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0.3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58440" y="3922183"/>
            <a:ext cx="18065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sim</a:t>
            </a:r>
            <a:r>
              <a:rPr sz="2400" spc="11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0.4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1543" y="2571718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86021" y="4463732"/>
            <a:ext cx="9653905" cy="1150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latin typeface="Calibri"/>
                <a:cs typeface="Calibri"/>
              </a:rPr>
              <a:t>Reference: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25" dirty="0">
                <a:latin typeface="Calibri"/>
                <a:cs typeface="Calibri"/>
              </a:rPr>
              <a:t>Schroff,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Kalenichenko,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&amp;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Philbin.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Facenet:</a:t>
            </a:r>
            <a:r>
              <a:rPr sz="1800" spc="2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F5597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unified</a:t>
            </a:r>
            <a:r>
              <a:rPr sz="1800" spc="2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embedding</a:t>
            </a:r>
            <a:r>
              <a:rPr sz="1800" spc="1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2F5597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face</a:t>
            </a:r>
            <a:r>
              <a:rPr sz="1800" spc="1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recognition</a:t>
            </a:r>
            <a:r>
              <a:rPr sz="1800" spc="1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2F5597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F5597"/>
                </a:solidFill>
                <a:latin typeface="Calibri"/>
                <a:cs typeface="Calibri"/>
              </a:rPr>
              <a:t>clustering.</a:t>
            </a:r>
            <a:r>
              <a:rPr sz="1800" spc="35" dirty="0">
                <a:solidFill>
                  <a:srgbClr val="2F559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In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40"/>
              </a:spcBef>
            </a:pPr>
            <a:r>
              <a:rPr sz="1800" i="1" spc="-5" dirty="0">
                <a:latin typeface="Calibri"/>
                <a:cs typeface="Calibri"/>
              </a:rPr>
              <a:t>CVPR</a:t>
            </a:r>
            <a:r>
              <a:rPr sz="1800" spc="-5" dirty="0">
                <a:latin typeface="Calibri"/>
                <a:cs typeface="Calibri"/>
              </a:rPr>
              <a:t>,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2015.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145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145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95753" y="4597543"/>
            <a:ext cx="1974214" cy="1494790"/>
          </a:xfrm>
          <a:custGeom>
            <a:avLst/>
            <a:gdLst/>
            <a:ahLst/>
            <a:cxnLst/>
            <a:rect l="l" t="t" r="r" b="b"/>
            <a:pathLst>
              <a:path w="1974215" h="1494789">
                <a:moveTo>
                  <a:pt x="0" y="0"/>
                </a:moveTo>
                <a:lnTo>
                  <a:pt x="1973701" y="0"/>
                </a:lnTo>
                <a:lnTo>
                  <a:pt x="1973701" y="1494280"/>
                </a:lnTo>
                <a:lnTo>
                  <a:pt x="0" y="149428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844486" y="5330171"/>
            <a:ext cx="1343660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50"/>
              </a:lnSpc>
            </a:pP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nch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145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95753" y="4597543"/>
            <a:ext cx="1974214" cy="1494790"/>
          </a:xfrm>
          <a:custGeom>
            <a:avLst/>
            <a:gdLst/>
            <a:ahLst/>
            <a:cxnLst/>
            <a:rect l="l" t="t" r="r" b="b"/>
            <a:pathLst>
              <a:path w="1974215" h="1494789">
                <a:moveTo>
                  <a:pt x="0" y="0"/>
                </a:moveTo>
                <a:lnTo>
                  <a:pt x="1973701" y="0"/>
                </a:lnTo>
                <a:lnTo>
                  <a:pt x="1973701" y="1494280"/>
                </a:lnTo>
                <a:lnTo>
                  <a:pt x="0" y="1494280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844486" y="5330171"/>
            <a:ext cx="1343660" cy="583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50"/>
              </a:lnSpc>
            </a:pPr>
            <a:r>
              <a:rPr sz="3600" b="1" spc="-5" dirty="0">
                <a:solidFill>
                  <a:srgbClr val="FF0000"/>
                </a:solidFill>
                <a:latin typeface="Calibri"/>
                <a:cs typeface="Calibri"/>
              </a:rPr>
              <a:t>a</a:t>
            </a:r>
            <a:r>
              <a:rPr sz="3600" b="1" spc="5" dirty="0">
                <a:solidFill>
                  <a:srgbClr val="FF0000"/>
                </a:solidFill>
                <a:latin typeface="Calibri"/>
                <a:cs typeface="Calibri"/>
              </a:rPr>
              <a:t>nch</a:t>
            </a:r>
            <a:r>
              <a:rPr sz="3600" b="1" dirty="0">
                <a:solidFill>
                  <a:srgbClr val="FF0000"/>
                </a:solidFill>
                <a:latin typeface="Calibri"/>
                <a:cs typeface="Calibri"/>
              </a:rPr>
              <a:t>or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95753" y="2293974"/>
              <a:ext cx="1974214" cy="1240790"/>
            </a:xfrm>
            <a:custGeom>
              <a:avLst/>
              <a:gdLst/>
              <a:ahLst/>
              <a:cxnLst/>
              <a:rect l="l" t="t" r="r" b="b"/>
              <a:pathLst>
                <a:path w="1974215" h="1240789">
                  <a:moveTo>
                    <a:pt x="0" y="0"/>
                  </a:moveTo>
                  <a:lnTo>
                    <a:pt x="1973701" y="0"/>
                  </a:lnTo>
                  <a:lnTo>
                    <a:pt x="1973701" y="1240381"/>
                  </a:lnTo>
                  <a:lnTo>
                    <a:pt x="0" y="1240381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17852" y="1052683"/>
            <a:ext cx="5478145" cy="228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Calibri"/>
              <a:cs typeface="Calibri"/>
            </a:endParaRPr>
          </a:p>
          <a:p>
            <a:pPr marL="117475" algn="ctr">
              <a:lnSpc>
                <a:spcPct val="100000"/>
              </a:lnSpc>
            </a:pP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495753" y="2293974"/>
              <a:ext cx="1974214" cy="1240790"/>
            </a:xfrm>
            <a:custGeom>
              <a:avLst/>
              <a:gdLst/>
              <a:ahLst/>
              <a:cxnLst/>
              <a:rect l="l" t="t" r="r" b="b"/>
              <a:pathLst>
                <a:path w="1974215" h="1240789">
                  <a:moveTo>
                    <a:pt x="0" y="0"/>
                  </a:moveTo>
                  <a:lnTo>
                    <a:pt x="1973701" y="0"/>
                  </a:lnTo>
                  <a:lnTo>
                    <a:pt x="1973701" y="1240381"/>
                  </a:lnTo>
                  <a:lnTo>
                    <a:pt x="0" y="1240381"/>
                  </a:lnTo>
                  <a:lnTo>
                    <a:pt x="0" y="0"/>
                  </a:lnTo>
                  <a:close/>
                </a:path>
              </a:pathLst>
            </a:custGeom>
            <a:ln w="762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717852" y="1052683"/>
            <a:ext cx="5478145" cy="2286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300">
              <a:latin typeface="Calibri"/>
              <a:cs typeface="Calibri"/>
            </a:endParaRPr>
          </a:p>
          <a:p>
            <a:pPr marL="117475" algn="ctr">
              <a:lnSpc>
                <a:spcPct val="100000"/>
              </a:lnSpc>
            </a:pPr>
            <a:r>
              <a:rPr sz="3600" b="1" spc="-15" dirty="0">
                <a:solidFill>
                  <a:srgbClr val="FF0000"/>
                </a:solidFill>
                <a:latin typeface="Calibri"/>
                <a:cs typeface="Calibri"/>
              </a:rPr>
              <a:t>Positive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145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355195" y="3515350"/>
            <a:ext cx="2116455" cy="1319530"/>
          </a:xfrm>
          <a:custGeom>
            <a:avLst/>
            <a:gdLst/>
            <a:ahLst/>
            <a:cxnLst/>
            <a:rect l="l" t="t" r="r" b="b"/>
            <a:pathLst>
              <a:path w="2116454" h="1319529">
                <a:moveTo>
                  <a:pt x="0" y="0"/>
                </a:moveTo>
                <a:lnTo>
                  <a:pt x="2116363" y="0"/>
                </a:lnTo>
                <a:lnTo>
                  <a:pt x="2116363" y="1319346"/>
                </a:lnTo>
                <a:lnTo>
                  <a:pt x="0" y="1319346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98349" y="4002843"/>
            <a:ext cx="170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10038" y="2723680"/>
            <a:ext cx="1787180" cy="11914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10040" y="1456161"/>
            <a:ext cx="1811489" cy="12076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74932" y="972898"/>
            <a:ext cx="13328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Elephant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183430" y="1470450"/>
            <a:ext cx="1747520" cy="2359660"/>
            <a:chOff x="5183430" y="1470450"/>
            <a:chExt cx="1747520" cy="235966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055" y="2671983"/>
              <a:ext cx="1737344" cy="1157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83430" y="1470450"/>
              <a:ext cx="1746970" cy="116365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5721005" y="972898"/>
            <a:ext cx="7594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314562" y="1533457"/>
            <a:ext cx="1793632" cy="10964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53860" y="972898"/>
            <a:ext cx="10998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457166" y="1516019"/>
            <a:ext cx="1802764" cy="2239645"/>
            <a:chOff x="9457166" y="1516019"/>
            <a:chExt cx="1802764" cy="223964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57166" y="2561463"/>
              <a:ext cx="1802514" cy="11936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57166" y="1516019"/>
              <a:ext cx="1798963" cy="98788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149205" y="972898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5284" y="943363"/>
            <a:ext cx="11439525" cy="5611495"/>
            <a:chOff x="395284" y="943363"/>
            <a:chExt cx="11439525" cy="561149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312073" y="2669550"/>
              <a:ext cx="1793632" cy="119575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4334" y="962413"/>
              <a:ext cx="11401425" cy="5573395"/>
            </a:xfrm>
            <a:custGeom>
              <a:avLst/>
              <a:gdLst/>
              <a:ahLst/>
              <a:cxnLst/>
              <a:rect l="l" t="t" r="r" b="b"/>
              <a:pathLst>
                <a:path w="11401425" h="5573395">
                  <a:moveTo>
                    <a:pt x="0" y="928897"/>
                  </a:moveTo>
                  <a:lnTo>
                    <a:pt x="1208" y="881096"/>
                  </a:lnTo>
                  <a:lnTo>
                    <a:pt x="4795" y="833923"/>
                  </a:lnTo>
                  <a:lnTo>
                    <a:pt x="10702" y="787435"/>
                  </a:lnTo>
                  <a:lnTo>
                    <a:pt x="18871" y="741692"/>
                  </a:lnTo>
                  <a:lnTo>
                    <a:pt x="29244" y="696751"/>
                  </a:lnTo>
                  <a:lnTo>
                    <a:pt x="41761" y="652672"/>
                  </a:lnTo>
                  <a:lnTo>
                    <a:pt x="56365" y="609511"/>
                  </a:lnTo>
                  <a:lnTo>
                    <a:pt x="72997" y="567328"/>
                  </a:lnTo>
                  <a:lnTo>
                    <a:pt x="91599" y="526182"/>
                  </a:lnTo>
                  <a:lnTo>
                    <a:pt x="112112" y="486129"/>
                  </a:lnTo>
                  <a:lnTo>
                    <a:pt x="134479" y="447230"/>
                  </a:lnTo>
                  <a:lnTo>
                    <a:pt x="158641" y="409542"/>
                  </a:lnTo>
                  <a:lnTo>
                    <a:pt x="184538" y="373123"/>
                  </a:lnTo>
                  <a:lnTo>
                    <a:pt x="212114" y="338032"/>
                  </a:lnTo>
                  <a:lnTo>
                    <a:pt x="241310" y="304327"/>
                  </a:lnTo>
                  <a:lnTo>
                    <a:pt x="272067" y="272067"/>
                  </a:lnTo>
                  <a:lnTo>
                    <a:pt x="304327" y="241310"/>
                  </a:lnTo>
                  <a:lnTo>
                    <a:pt x="338032" y="212115"/>
                  </a:lnTo>
                  <a:lnTo>
                    <a:pt x="373123" y="184539"/>
                  </a:lnTo>
                  <a:lnTo>
                    <a:pt x="409541" y="158641"/>
                  </a:lnTo>
                  <a:lnTo>
                    <a:pt x="447230" y="134479"/>
                  </a:lnTo>
                  <a:lnTo>
                    <a:pt x="486129" y="112112"/>
                  </a:lnTo>
                  <a:lnTo>
                    <a:pt x="526181" y="91599"/>
                  </a:lnTo>
                  <a:lnTo>
                    <a:pt x="567328" y="72997"/>
                  </a:lnTo>
                  <a:lnTo>
                    <a:pt x="609511" y="56365"/>
                  </a:lnTo>
                  <a:lnTo>
                    <a:pt x="652671" y="41761"/>
                  </a:lnTo>
                  <a:lnTo>
                    <a:pt x="696751" y="29244"/>
                  </a:lnTo>
                  <a:lnTo>
                    <a:pt x="741692" y="18871"/>
                  </a:lnTo>
                  <a:lnTo>
                    <a:pt x="787435" y="10702"/>
                  </a:lnTo>
                  <a:lnTo>
                    <a:pt x="833922" y="4795"/>
                  </a:lnTo>
                  <a:lnTo>
                    <a:pt x="881096" y="1208"/>
                  </a:lnTo>
                  <a:lnTo>
                    <a:pt x="928897" y="0"/>
                  </a:lnTo>
                  <a:lnTo>
                    <a:pt x="10472530" y="0"/>
                  </a:lnTo>
                  <a:lnTo>
                    <a:pt x="10520331" y="1208"/>
                  </a:lnTo>
                  <a:lnTo>
                    <a:pt x="10567504" y="4795"/>
                  </a:lnTo>
                  <a:lnTo>
                    <a:pt x="10613992" y="10702"/>
                  </a:lnTo>
                  <a:lnTo>
                    <a:pt x="10659735" y="18871"/>
                  </a:lnTo>
                  <a:lnTo>
                    <a:pt x="10704676" y="29244"/>
                  </a:lnTo>
                  <a:lnTo>
                    <a:pt x="10748755" y="41761"/>
                  </a:lnTo>
                  <a:lnTo>
                    <a:pt x="10791916" y="56365"/>
                  </a:lnTo>
                  <a:lnTo>
                    <a:pt x="10834099" y="72997"/>
                  </a:lnTo>
                  <a:lnTo>
                    <a:pt x="10875245" y="91599"/>
                  </a:lnTo>
                  <a:lnTo>
                    <a:pt x="10915298" y="112112"/>
                  </a:lnTo>
                  <a:lnTo>
                    <a:pt x="10954197" y="134479"/>
                  </a:lnTo>
                  <a:lnTo>
                    <a:pt x="10991885" y="158641"/>
                  </a:lnTo>
                  <a:lnTo>
                    <a:pt x="11028304" y="184539"/>
                  </a:lnTo>
                  <a:lnTo>
                    <a:pt x="11063395" y="212115"/>
                  </a:lnTo>
                  <a:lnTo>
                    <a:pt x="11097100" y="241310"/>
                  </a:lnTo>
                  <a:lnTo>
                    <a:pt x="11129360" y="272067"/>
                  </a:lnTo>
                  <a:lnTo>
                    <a:pt x="11160117" y="304327"/>
                  </a:lnTo>
                  <a:lnTo>
                    <a:pt x="11189312" y="338032"/>
                  </a:lnTo>
                  <a:lnTo>
                    <a:pt x="11216888" y="373123"/>
                  </a:lnTo>
                  <a:lnTo>
                    <a:pt x="11242786" y="409542"/>
                  </a:lnTo>
                  <a:lnTo>
                    <a:pt x="11266948" y="447230"/>
                  </a:lnTo>
                  <a:lnTo>
                    <a:pt x="11289315" y="486129"/>
                  </a:lnTo>
                  <a:lnTo>
                    <a:pt x="11309828" y="526182"/>
                  </a:lnTo>
                  <a:lnTo>
                    <a:pt x="11328430" y="567328"/>
                  </a:lnTo>
                  <a:lnTo>
                    <a:pt x="11345062" y="609511"/>
                  </a:lnTo>
                  <a:lnTo>
                    <a:pt x="11359666" y="652672"/>
                  </a:lnTo>
                  <a:lnTo>
                    <a:pt x="11372183" y="696751"/>
                  </a:lnTo>
                  <a:lnTo>
                    <a:pt x="11382556" y="741692"/>
                  </a:lnTo>
                  <a:lnTo>
                    <a:pt x="11390725" y="787435"/>
                  </a:lnTo>
                  <a:lnTo>
                    <a:pt x="11396632" y="833923"/>
                  </a:lnTo>
                  <a:lnTo>
                    <a:pt x="11400219" y="881096"/>
                  </a:lnTo>
                  <a:lnTo>
                    <a:pt x="11401428" y="928897"/>
                  </a:lnTo>
                  <a:lnTo>
                    <a:pt x="11401428" y="4644402"/>
                  </a:lnTo>
                  <a:lnTo>
                    <a:pt x="11400219" y="4692203"/>
                  </a:lnTo>
                  <a:lnTo>
                    <a:pt x="11396632" y="4739376"/>
                  </a:lnTo>
                  <a:lnTo>
                    <a:pt x="11390725" y="4785864"/>
                  </a:lnTo>
                  <a:lnTo>
                    <a:pt x="11382556" y="4831607"/>
                  </a:lnTo>
                  <a:lnTo>
                    <a:pt x="11372183" y="4876548"/>
                  </a:lnTo>
                  <a:lnTo>
                    <a:pt x="11359666" y="4920627"/>
                  </a:lnTo>
                  <a:lnTo>
                    <a:pt x="11345062" y="4963788"/>
                  </a:lnTo>
                  <a:lnTo>
                    <a:pt x="11328430" y="5005971"/>
                  </a:lnTo>
                  <a:lnTo>
                    <a:pt x="11309828" y="5047117"/>
                  </a:lnTo>
                  <a:lnTo>
                    <a:pt x="11289315" y="5087169"/>
                  </a:lnTo>
                  <a:lnTo>
                    <a:pt x="11266948" y="5126069"/>
                  </a:lnTo>
                  <a:lnTo>
                    <a:pt x="11242786" y="5163757"/>
                  </a:lnTo>
                  <a:lnTo>
                    <a:pt x="11216888" y="5200176"/>
                  </a:lnTo>
                  <a:lnTo>
                    <a:pt x="11189312" y="5235267"/>
                  </a:lnTo>
                  <a:lnTo>
                    <a:pt x="11160117" y="5268972"/>
                  </a:lnTo>
                  <a:lnTo>
                    <a:pt x="11129360" y="5301232"/>
                  </a:lnTo>
                  <a:lnTo>
                    <a:pt x="11097100" y="5331989"/>
                  </a:lnTo>
                  <a:lnTo>
                    <a:pt x="11063395" y="5361184"/>
                  </a:lnTo>
                  <a:lnTo>
                    <a:pt x="11028304" y="5388760"/>
                  </a:lnTo>
                  <a:lnTo>
                    <a:pt x="10991885" y="5414658"/>
                  </a:lnTo>
                  <a:lnTo>
                    <a:pt x="10954197" y="5438820"/>
                  </a:lnTo>
                  <a:lnTo>
                    <a:pt x="10915298" y="5461187"/>
                  </a:lnTo>
                  <a:lnTo>
                    <a:pt x="10875245" y="5481700"/>
                  </a:lnTo>
                  <a:lnTo>
                    <a:pt x="10834099" y="5500302"/>
                  </a:lnTo>
                  <a:lnTo>
                    <a:pt x="10791916" y="5516934"/>
                  </a:lnTo>
                  <a:lnTo>
                    <a:pt x="10748755" y="5531538"/>
                  </a:lnTo>
                  <a:lnTo>
                    <a:pt x="10704676" y="5544055"/>
                  </a:lnTo>
                  <a:lnTo>
                    <a:pt x="10659735" y="5554428"/>
                  </a:lnTo>
                  <a:lnTo>
                    <a:pt x="10613992" y="5562597"/>
                  </a:lnTo>
                  <a:lnTo>
                    <a:pt x="10567504" y="5568504"/>
                  </a:lnTo>
                  <a:lnTo>
                    <a:pt x="10520331" y="5572091"/>
                  </a:lnTo>
                  <a:lnTo>
                    <a:pt x="10472530" y="5573300"/>
                  </a:lnTo>
                  <a:lnTo>
                    <a:pt x="928897" y="5573300"/>
                  </a:lnTo>
                  <a:lnTo>
                    <a:pt x="881096" y="5572091"/>
                  </a:lnTo>
                  <a:lnTo>
                    <a:pt x="833922" y="5568504"/>
                  </a:lnTo>
                  <a:lnTo>
                    <a:pt x="787435" y="5562597"/>
                  </a:lnTo>
                  <a:lnTo>
                    <a:pt x="741692" y="5554428"/>
                  </a:lnTo>
                  <a:lnTo>
                    <a:pt x="696751" y="5544055"/>
                  </a:lnTo>
                  <a:lnTo>
                    <a:pt x="652671" y="5531538"/>
                  </a:lnTo>
                  <a:lnTo>
                    <a:pt x="609511" y="5516934"/>
                  </a:lnTo>
                  <a:lnTo>
                    <a:pt x="567328" y="5500302"/>
                  </a:lnTo>
                  <a:lnTo>
                    <a:pt x="526181" y="5481700"/>
                  </a:lnTo>
                  <a:lnTo>
                    <a:pt x="486129" y="5461187"/>
                  </a:lnTo>
                  <a:lnTo>
                    <a:pt x="447230" y="5438820"/>
                  </a:lnTo>
                  <a:lnTo>
                    <a:pt x="409541" y="5414658"/>
                  </a:lnTo>
                  <a:lnTo>
                    <a:pt x="373123" y="5388760"/>
                  </a:lnTo>
                  <a:lnTo>
                    <a:pt x="338032" y="5361184"/>
                  </a:lnTo>
                  <a:lnTo>
                    <a:pt x="304327" y="5331989"/>
                  </a:lnTo>
                  <a:lnTo>
                    <a:pt x="272067" y="5301232"/>
                  </a:lnTo>
                  <a:lnTo>
                    <a:pt x="241310" y="5268972"/>
                  </a:lnTo>
                  <a:lnTo>
                    <a:pt x="212114" y="5235267"/>
                  </a:lnTo>
                  <a:lnTo>
                    <a:pt x="184538" y="5200176"/>
                  </a:lnTo>
                  <a:lnTo>
                    <a:pt x="158641" y="5163757"/>
                  </a:lnTo>
                  <a:lnTo>
                    <a:pt x="134479" y="5126069"/>
                  </a:lnTo>
                  <a:lnTo>
                    <a:pt x="112112" y="5087169"/>
                  </a:lnTo>
                  <a:lnTo>
                    <a:pt x="91599" y="5047117"/>
                  </a:lnTo>
                  <a:lnTo>
                    <a:pt x="72997" y="5005971"/>
                  </a:lnTo>
                  <a:lnTo>
                    <a:pt x="56365" y="4963788"/>
                  </a:lnTo>
                  <a:lnTo>
                    <a:pt x="41761" y="4920627"/>
                  </a:lnTo>
                  <a:lnTo>
                    <a:pt x="29244" y="4876548"/>
                  </a:lnTo>
                  <a:lnTo>
                    <a:pt x="18871" y="4831607"/>
                  </a:lnTo>
                  <a:lnTo>
                    <a:pt x="10702" y="4785864"/>
                  </a:lnTo>
                  <a:lnTo>
                    <a:pt x="4795" y="4739376"/>
                  </a:lnTo>
                  <a:lnTo>
                    <a:pt x="1208" y="4692203"/>
                  </a:lnTo>
                  <a:lnTo>
                    <a:pt x="0" y="4644402"/>
                  </a:lnTo>
                  <a:lnTo>
                    <a:pt x="0" y="928897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843462" y="173001"/>
            <a:ext cx="25050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110" dirty="0">
                <a:solidFill>
                  <a:srgbClr val="C00000"/>
                </a:solidFill>
              </a:rPr>
              <a:t>Training</a:t>
            </a:r>
            <a:r>
              <a:rPr sz="3200" spc="235" dirty="0">
                <a:solidFill>
                  <a:srgbClr val="C00000"/>
                </a:solidFill>
              </a:rPr>
              <a:t> </a:t>
            </a:r>
            <a:r>
              <a:rPr sz="3200" spc="100" dirty="0">
                <a:solidFill>
                  <a:srgbClr val="C00000"/>
                </a:solidFill>
              </a:rPr>
              <a:t>Set</a:t>
            </a:r>
            <a:endParaRPr sz="3200"/>
          </a:p>
        </p:txBody>
      </p:sp>
      <p:sp>
        <p:nvSpPr>
          <p:cNvPr id="19" name="object 19"/>
          <p:cNvSpPr txBox="1"/>
          <p:nvPr/>
        </p:nvSpPr>
        <p:spPr>
          <a:xfrm>
            <a:off x="1347440" y="940561"/>
            <a:ext cx="921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Hus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k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y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16326" y="1466964"/>
            <a:ext cx="10367645" cy="4895850"/>
            <a:chOff x="916326" y="1466964"/>
            <a:chExt cx="10367645" cy="489585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6327" y="1466964"/>
              <a:ext cx="1782979" cy="119083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326" y="2705542"/>
              <a:ext cx="1782978" cy="118865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7437" y="5110706"/>
              <a:ext cx="1780751" cy="11886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84846" y="5126068"/>
              <a:ext cx="1826080" cy="119092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183429" y="5213017"/>
              <a:ext cx="1737344" cy="10916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12073" y="5136103"/>
              <a:ext cx="1793632" cy="122611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77752" y="5091643"/>
              <a:ext cx="1806055" cy="1225538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688539" y="3992552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mbria Math"/>
                <a:cs typeface="Cambria Math"/>
              </a:rPr>
              <a:t>⋮</a:t>
            </a:r>
            <a:endParaRPr sz="5400">
              <a:latin typeface="Cambria Math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22407" y="3992552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mbria Math"/>
                <a:cs typeface="Cambria Math"/>
              </a:rPr>
              <a:t>⋮</a:t>
            </a:r>
            <a:endParaRPr sz="5400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76726" y="3993243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mbria Math"/>
                <a:cs typeface="Cambria Math"/>
              </a:rPr>
              <a:t>⋮</a:t>
            </a:r>
            <a:endParaRPr sz="5400">
              <a:latin typeface="Cambria Math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084116" y="3992550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mbria Math"/>
                <a:cs typeface="Cambria Math"/>
              </a:rPr>
              <a:t>⋮</a:t>
            </a:r>
            <a:endParaRPr sz="5400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288692" y="3993837"/>
            <a:ext cx="23876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Cambria Math"/>
                <a:cs typeface="Cambria Math"/>
              </a:rPr>
              <a:t>⋮</a:t>
            </a:r>
            <a:endParaRPr sz="5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29618" y="114817"/>
            <a:ext cx="81349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5" dirty="0"/>
              <a:t>Data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20" dirty="0"/>
              <a:t> </a:t>
            </a:r>
            <a:r>
              <a:rPr spc="130" dirty="0"/>
              <a:t>Training</a:t>
            </a:r>
            <a:r>
              <a:rPr spc="315" dirty="0"/>
              <a:t> </a:t>
            </a: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437521" y="2308261"/>
            <a:ext cx="8368030" cy="3772535"/>
            <a:chOff x="3437521" y="2308261"/>
            <a:chExt cx="8368030" cy="37725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52958" y="3575780"/>
              <a:ext cx="1787180" cy="119145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52960" y="2308261"/>
              <a:ext cx="1811489" cy="1207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37521" y="4834125"/>
              <a:ext cx="1814598" cy="11286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349" y="4763167"/>
              <a:ext cx="1756596" cy="13174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5975" y="3539073"/>
              <a:ext cx="1737344" cy="11575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26349" y="2322550"/>
              <a:ext cx="1746970" cy="116365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7482" y="2385557"/>
              <a:ext cx="1793632" cy="109649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0672" y="4778267"/>
              <a:ext cx="1881016" cy="125416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00085" y="3458531"/>
              <a:ext cx="1905358" cy="126177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900085" y="2368119"/>
              <a:ext cx="1901604" cy="1044251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0592124" y="1824999"/>
            <a:ext cx="5168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81352" y="1795463"/>
            <a:ext cx="8924925" cy="4467225"/>
            <a:chOff x="3181352" y="1795463"/>
            <a:chExt cx="8924925" cy="4467225"/>
          </a:xfrm>
        </p:grpSpPr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54993" y="4827721"/>
              <a:ext cx="1793632" cy="119097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54993" y="3551630"/>
              <a:ext cx="1793632" cy="119575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200402" y="1814513"/>
              <a:ext cx="8886825" cy="4429125"/>
            </a:xfrm>
            <a:custGeom>
              <a:avLst/>
              <a:gdLst/>
              <a:ahLst/>
              <a:cxnLst/>
              <a:rect l="l" t="t" r="r" b="b"/>
              <a:pathLst>
                <a:path w="8886825" h="4429125">
                  <a:moveTo>
                    <a:pt x="0" y="738198"/>
                  </a:moveTo>
                  <a:lnTo>
                    <a:pt x="1570" y="689662"/>
                  </a:lnTo>
                  <a:lnTo>
                    <a:pt x="6215" y="641963"/>
                  </a:lnTo>
                  <a:lnTo>
                    <a:pt x="13839" y="595200"/>
                  </a:lnTo>
                  <a:lnTo>
                    <a:pt x="24345" y="549470"/>
                  </a:lnTo>
                  <a:lnTo>
                    <a:pt x="37633" y="504870"/>
                  </a:lnTo>
                  <a:lnTo>
                    <a:pt x="53609" y="461498"/>
                  </a:lnTo>
                  <a:lnTo>
                    <a:pt x="72173" y="419450"/>
                  </a:lnTo>
                  <a:lnTo>
                    <a:pt x="93229" y="378824"/>
                  </a:lnTo>
                  <a:lnTo>
                    <a:pt x="116680" y="339718"/>
                  </a:lnTo>
                  <a:lnTo>
                    <a:pt x="142429" y="302228"/>
                  </a:lnTo>
                  <a:lnTo>
                    <a:pt x="170377" y="266451"/>
                  </a:lnTo>
                  <a:lnTo>
                    <a:pt x="200429" y="232486"/>
                  </a:lnTo>
                  <a:lnTo>
                    <a:pt x="232486" y="200429"/>
                  </a:lnTo>
                  <a:lnTo>
                    <a:pt x="266451" y="170378"/>
                  </a:lnTo>
                  <a:lnTo>
                    <a:pt x="302227" y="142429"/>
                  </a:lnTo>
                  <a:lnTo>
                    <a:pt x="339717" y="116681"/>
                  </a:lnTo>
                  <a:lnTo>
                    <a:pt x="378824" y="93230"/>
                  </a:lnTo>
                  <a:lnTo>
                    <a:pt x="419449" y="72173"/>
                  </a:lnTo>
                  <a:lnTo>
                    <a:pt x="461497" y="53609"/>
                  </a:lnTo>
                  <a:lnTo>
                    <a:pt x="504869" y="37633"/>
                  </a:lnTo>
                  <a:lnTo>
                    <a:pt x="549469" y="24345"/>
                  </a:lnTo>
                  <a:lnTo>
                    <a:pt x="595199" y="13840"/>
                  </a:lnTo>
                  <a:lnTo>
                    <a:pt x="641962" y="6215"/>
                  </a:lnTo>
                  <a:lnTo>
                    <a:pt x="689660" y="1570"/>
                  </a:lnTo>
                  <a:lnTo>
                    <a:pt x="738197" y="0"/>
                  </a:lnTo>
                  <a:lnTo>
                    <a:pt x="8148628" y="0"/>
                  </a:lnTo>
                  <a:lnTo>
                    <a:pt x="8197164" y="1570"/>
                  </a:lnTo>
                  <a:lnTo>
                    <a:pt x="8244863" y="6215"/>
                  </a:lnTo>
                  <a:lnTo>
                    <a:pt x="8291625" y="13840"/>
                  </a:lnTo>
                  <a:lnTo>
                    <a:pt x="8337355" y="24345"/>
                  </a:lnTo>
                  <a:lnTo>
                    <a:pt x="8381955" y="37633"/>
                  </a:lnTo>
                  <a:lnTo>
                    <a:pt x="8425327" y="53609"/>
                  </a:lnTo>
                  <a:lnTo>
                    <a:pt x="8467375" y="72173"/>
                  </a:lnTo>
                  <a:lnTo>
                    <a:pt x="8508001" y="93230"/>
                  </a:lnTo>
                  <a:lnTo>
                    <a:pt x="8547107" y="116681"/>
                  </a:lnTo>
                  <a:lnTo>
                    <a:pt x="8584598" y="142429"/>
                  </a:lnTo>
                  <a:lnTo>
                    <a:pt x="8620374" y="170378"/>
                  </a:lnTo>
                  <a:lnTo>
                    <a:pt x="8654339" y="200429"/>
                  </a:lnTo>
                  <a:lnTo>
                    <a:pt x="8686396" y="232486"/>
                  </a:lnTo>
                  <a:lnTo>
                    <a:pt x="8716448" y="266451"/>
                  </a:lnTo>
                  <a:lnTo>
                    <a:pt x="8744396" y="302228"/>
                  </a:lnTo>
                  <a:lnTo>
                    <a:pt x="8770145" y="339718"/>
                  </a:lnTo>
                  <a:lnTo>
                    <a:pt x="8793596" y="378824"/>
                  </a:lnTo>
                  <a:lnTo>
                    <a:pt x="8814652" y="419450"/>
                  </a:lnTo>
                  <a:lnTo>
                    <a:pt x="8833216" y="461498"/>
                  </a:lnTo>
                  <a:lnTo>
                    <a:pt x="8849192" y="504870"/>
                  </a:lnTo>
                  <a:lnTo>
                    <a:pt x="8862481" y="549470"/>
                  </a:lnTo>
                  <a:lnTo>
                    <a:pt x="8872986" y="595200"/>
                  </a:lnTo>
                  <a:lnTo>
                    <a:pt x="8880610" y="641963"/>
                  </a:lnTo>
                  <a:lnTo>
                    <a:pt x="8885255" y="689662"/>
                  </a:lnTo>
                  <a:lnTo>
                    <a:pt x="8886826" y="738198"/>
                  </a:lnTo>
                  <a:lnTo>
                    <a:pt x="8886826" y="3690926"/>
                  </a:lnTo>
                  <a:lnTo>
                    <a:pt x="8885255" y="3739462"/>
                  </a:lnTo>
                  <a:lnTo>
                    <a:pt x="8880610" y="3787161"/>
                  </a:lnTo>
                  <a:lnTo>
                    <a:pt x="8872986" y="3833924"/>
                  </a:lnTo>
                  <a:lnTo>
                    <a:pt x="8862481" y="3879654"/>
                  </a:lnTo>
                  <a:lnTo>
                    <a:pt x="8849192" y="3924254"/>
                  </a:lnTo>
                  <a:lnTo>
                    <a:pt x="8833216" y="3967626"/>
                  </a:lnTo>
                  <a:lnTo>
                    <a:pt x="8814652" y="4009674"/>
                  </a:lnTo>
                  <a:lnTo>
                    <a:pt x="8793596" y="4050300"/>
                  </a:lnTo>
                  <a:lnTo>
                    <a:pt x="8770145" y="4089406"/>
                  </a:lnTo>
                  <a:lnTo>
                    <a:pt x="8744396" y="4126896"/>
                  </a:lnTo>
                  <a:lnTo>
                    <a:pt x="8716448" y="4162673"/>
                  </a:lnTo>
                  <a:lnTo>
                    <a:pt x="8686396" y="4196638"/>
                  </a:lnTo>
                  <a:lnTo>
                    <a:pt x="8654339" y="4228695"/>
                  </a:lnTo>
                  <a:lnTo>
                    <a:pt x="8620374" y="4258746"/>
                  </a:lnTo>
                  <a:lnTo>
                    <a:pt x="8584598" y="4286695"/>
                  </a:lnTo>
                  <a:lnTo>
                    <a:pt x="8547107" y="4312443"/>
                  </a:lnTo>
                  <a:lnTo>
                    <a:pt x="8508001" y="4335895"/>
                  </a:lnTo>
                  <a:lnTo>
                    <a:pt x="8467375" y="4356951"/>
                  </a:lnTo>
                  <a:lnTo>
                    <a:pt x="8425327" y="4375515"/>
                  </a:lnTo>
                  <a:lnTo>
                    <a:pt x="8381955" y="4391491"/>
                  </a:lnTo>
                  <a:lnTo>
                    <a:pt x="8337355" y="4404779"/>
                  </a:lnTo>
                  <a:lnTo>
                    <a:pt x="8291625" y="4415285"/>
                  </a:lnTo>
                  <a:lnTo>
                    <a:pt x="8244863" y="4422909"/>
                  </a:lnTo>
                  <a:lnTo>
                    <a:pt x="8197164" y="4427554"/>
                  </a:lnTo>
                  <a:lnTo>
                    <a:pt x="8148628" y="4429125"/>
                  </a:lnTo>
                  <a:lnTo>
                    <a:pt x="738197" y="4429125"/>
                  </a:lnTo>
                  <a:lnTo>
                    <a:pt x="689660" y="4427554"/>
                  </a:lnTo>
                  <a:lnTo>
                    <a:pt x="641962" y="4422909"/>
                  </a:lnTo>
                  <a:lnTo>
                    <a:pt x="595199" y="4415285"/>
                  </a:lnTo>
                  <a:lnTo>
                    <a:pt x="549469" y="4404779"/>
                  </a:lnTo>
                  <a:lnTo>
                    <a:pt x="504869" y="4391491"/>
                  </a:lnTo>
                  <a:lnTo>
                    <a:pt x="461497" y="4375515"/>
                  </a:lnTo>
                  <a:lnTo>
                    <a:pt x="419449" y="4356951"/>
                  </a:lnTo>
                  <a:lnTo>
                    <a:pt x="378824" y="4335895"/>
                  </a:lnTo>
                  <a:lnTo>
                    <a:pt x="339717" y="4312443"/>
                  </a:lnTo>
                  <a:lnTo>
                    <a:pt x="302227" y="4286695"/>
                  </a:lnTo>
                  <a:lnTo>
                    <a:pt x="266451" y="4258746"/>
                  </a:lnTo>
                  <a:lnTo>
                    <a:pt x="232486" y="4228695"/>
                  </a:lnTo>
                  <a:lnTo>
                    <a:pt x="200429" y="4196638"/>
                  </a:lnTo>
                  <a:lnTo>
                    <a:pt x="170377" y="4162673"/>
                  </a:lnTo>
                  <a:lnTo>
                    <a:pt x="142429" y="4126896"/>
                  </a:lnTo>
                  <a:lnTo>
                    <a:pt x="116680" y="4089406"/>
                  </a:lnTo>
                  <a:lnTo>
                    <a:pt x="93229" y="4050300"/>
                  </a:lnTo>
                  <a:lnTo>
                    <a:pt x="72173" y="4009674"/>
                  </a:lnTo>
                  <a:lnTo>
                    <a:pt x="53609" y="3967626"/>
                  </a:lnTo>
                  <a:lnTo>
                    <a:pt x="37633" y="3924254"/>
                  </a:lnTo>
                  <a:lnTo>
                    <a:pt x="24345" y="3879654"/>
                  </a:lnTo>
                  <a:lnTo>
                    <a:pt x="13839" y="3833924"/>
                  </a:lnTo>
                  <a:lnTo>
                    <a:pt x="6215" y="3787161"/>
                  </a:lnTo>
                  <a:lnTo>
                    <a:pt x="1570" y="3739462"/>
                  </a:lnTo>
                  <a:lnTo>
                    <a:pt x="0" y="3690926"/>
                  </a:lnTo>
                  <a:lnTo>
                    <a:pt x="0" y="73819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717852" y="1052683"/>
            <a:ext cx="5478145" cy="122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6840">
              <a:lnSpc>
                <a:spcPct val="100000"/>
              </a:lnSpc>
              <a:spcBef>
                <a:spcPts val="100"/>
              </a:spcBef>
            </a:pPr>
            <a:r>
              <a:rPr sz="3200" b="1" spc="110" dirty="0">
                <a:solidFill>
                  <a:srgbClr val="C00000"/>
                </a:solidFill>
                <a:latin typeface="Cambria"/>
                <a:cs typeface="Cambria"/>
              </a:rPr>
              <a:t>Training</a:t>
            </a:r>
            <a:r>
              <a:rPr sz="3200" b="1" spc="26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00" dirty="0">
                <a:solidFill>
                  <a:srgbClr val="C00000"/>
                </a:solidFill>
                <a:latin typeface="Cambria"/>
                <a:cs typeface="Cambria"/>
              </a:rPr>
              <a:t>Set</a:t>
            </a:r>
            <a:endParaRPr sz="32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240"/>
              </a:spcBef>
              <a:tabLst>
                <a:tab pos="2458085" algn="l"/>
                <a:tab pos="4391025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El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ph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n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t	T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i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g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	M</a:t>
            </a: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c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w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3355195" y="3515350"/>
            <a:ext cx="2116455" cy="1319530"/>
          </a:xfrm>
          <a:custGeom>
            <a:avLst/>
            <a:gdLst/>
            <a:ahLst/>
            <a:cxnLst/>
            <a:rect l="l" t="t" r="r" b="b"/>
            <a:pathLst>
              <a:path w="2116454" h="1319529">
                <a:moveTo>
                  <a:pt x="0" y="0"/>
                </a:moveTo>
                <a:lnTo>
                  <a:pt x="2116363" y="0"/>
                </a:lnTo>
                <a:lnTo>
                  <a:pt x="2116363" y="1319346"/>
                </a:lnTo>
                <a:lnTo>
                  <a:pt x="0" y="1319346"/>
                </a:lnTo>
                <a:lnTo>
                  <a:pt x="0" y="0"/>
                </a:lnTo>
                <a:close/>
              </a:path>
            </a:pathLst>
          </a:custGeom>
          <a:ln w="762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98349" y="4002843"/>
            <a:ext cx="17024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0000"/>
                </a:solidFill>
                <a:latin typeface="Calibri"/>
                <a:cs typeface="Calibri"/>
              </a:rPr>
              <a:t>Negative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6660" y="999926"/>
            <a:ext cx="1090930" cy="4446270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280035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250">
              <a:latin typeface="Calibri"/>
              <a:cs typeface="Calibri"/>
            </a:endParaRPr>
          </a:p>
          <a:p>
            <a:pPr marL="312420">
              <a:lnSpc>
                <a:spcPct val="100000"/>
              </a:lnSpc>
              <a:spcBef>
                <a:spcPts val="5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marL="102235">
              <a:lnSpc>
                <a:spcPct val="100000"/>
              </a:lnSpc>
              <a:spcBef>
                <a:spcPts val="1060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Calibri"/>
              <a:cs typeface="Calibri"/>
            </a:endParaRPr>
          </a:p>
          <a:p>
            <a:pPr marL="280035">
              <a:lnSpc>
                <a:spcPct val="10000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097510" y="5567593"/>
            <a:ext cx="105854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8744" y="4871860"/>
            <a:ext cx="57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097510" y="5567593"/>
            <a:ext cx="105854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26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450" spc="390" baseline="27777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6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89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7" name="object 17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387980" y="4920973"/>
            <a:ext cx="194945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39715" y="5187628"/>
            <a:ext cx="807085" cy="5422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13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450" spc="780" baseline="27777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450" baseline="2777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26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450" spc="390" baseline="27777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6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89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7" name="object 17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508105" y="1836957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61344" y="250882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62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36330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26379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23809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38901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87428" y="261085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1" y="0"/>
                </a:moveTo>
                <a:lnTo>
                  <a:pt x="527792" y="13369"/>
                </a:lnTo>
                <a:lnTo>
                  <a:pt x="546860" y="21643"/>
                </a:lnTo>
                <a:lnTo>
                  <a:pt x="563257" y="33098"/>
                </a:lnTo>
                <a:lnTo>
                  <a:pt x="588044" y="65545"/>
                </a:lnTo>
                <a:lnTo>
                  <a:pt x="602628" y="109323"/>
                </a:lnTo>
                <a:lnTo>
                  <a:pt x="607490" y="163041"/>
                </a:lnTo>
                <a:lnTo>
                  <a:pt x="606269" y="192092"/>
                </a:lnTo>
                <a:lnTo>
                  <a:pt x="596502" y="242184"/>
                </a:lnTo>
                <a:lnTo>
                  <a:pt x="576904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1" y="329380"/>
                </a:lnTo>
                <a:lnTo>
                  <a:pt x="577408" y="308306"/>
                </a:lnTo>
                <a:lnTo>
                  <a:pt x="610443" y="271821"/>
                </a:lnTo>
                <a:lnTo>
                  <a:pt x="630757" y="222965"/>
                </a:lnTo>
                <a:lnTo>
                  <a:pt x="637529" y="164777"/>
                </a:lnTo>
                <a:lnTo>
                  <a:pt x="635831" y="134581"/>
                </a:lnTo>
                <a:lnTo>
                  <a:pt x="622244" y="81059"/>
                </a:lnTo>
                <a:lnTo>
                  <a:pt x="595298" y="37488"/>
                </a:lnTo>
                <a:lnTo>
                  <a:pt x="556361" y="8621"/>
                </a:lnTo>
                <a:lnTo>
                  <a:pt x="532481" y="0"/>
                </a:lnTo>
                <a:close/>
              </a:path>
              <a:path w="63754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470435" y="2508821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225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37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958188" y="261085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8" y="281306"/>
                </a:lnTo>
                <a:lnTo>
                  <a:pt x="501046" y="307699"/>
                </a:lnTo>
                <a:lnTo>
                  <a:pt x="482278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7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090" y="2508821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93265" y="2273490"/>
            <a:ext cx="172720" cy="83629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4387980" y="4920973"/>
            <a:ext cx="194945" cy="5022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239715" y="5187628"/>
            <a:ext cx="807085" cy="5422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13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450" spc="780" baseline="27777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450" baseline="2777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81700" y="4998860"/>
            <a:ext cx="266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9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26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450" spc="390" baseline="27777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6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89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9" name="object 19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508105" y="1836957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361344" y="250882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62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736330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26379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23809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438901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87428" y="261085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1" y="0"/>
                </a:moveTo>
                <a:lnTo>
                  <a:pt x="527792" y="13369"/>
                </a:lnTo>
                <a:lnTo>
                  <a:pt x="546860" y="21643"/>
                </a:lnTo>
                <a:lnTo>
                  <a:pt x="563257" y="33098"/>
                </a:lnTo>
                <a:lnTo>
                  <a:pt x="588044" y="65545"/>
                </a:lnTo>
                <a:lnTo>
                  <a:pt x="602628" y="109323"/>
                </a:lnTo>
                <a:lnTo>
                  <a:pt x="607490" y="163041"/>
                </a:lnTo>
                <a:lnTo>
                  <a:pt x="606269" y="192092"/>
                </a:lnTo>
                <a:lnTo>
                  <a:pt x="596502" y="242184"/>
                </a:lnTo>
                <a:lnTo>
                  <a:pt x="576904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1" y="329380"/>
                </a:lnTo>
                <a:lnTo>
                  <a:pt x="577408" y="308306"/>
                </a:lnTo>
                <a:lnTo>
                  <a:pt x="610443" y="271821"/>
                </a:lnTo>
                <a:lnTo>
                  <a:pt x="630757" y="222965"/>
                </a:lnTo>
                <a:lnTo>
                  <a:pt x="637529" y="164777"/>
                </a:lnTo>
                <a:lnTo>
                  <a:pt x="635831" y="134581"/>
                </a:lnTo>
                <a:lnTo>
                  <a:pt x="622244" y="81059"/>
                </a:lnTo>
                <a:lnTo>
                  <a:pt x="595298" y="37488"/>
                </a:lnTo>
                <a:lnTo>
                  <a:pt x="556361" y="8621"/>
                </a:lnTo>
                <a:lnTo>
                  <a:pt x="532481" y="0"/>
                </a:lnTo>
                <a:close/>
              </a:path>
              <a:path w="63754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470435" y="2508821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225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37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958188" y="261085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8" y="281306"/>
                </a:lnTo>
                <a:lnTo>
                  <a:pt x="501046" y="307699"/>
                </a:lnTo>
                <a:lnTo>
                  <a:pt x="482278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7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397090" y="2508821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793265" y="2273490"/>
            <a:ext cx="172720" cy="83629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508105" y="3878879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361344" y="455313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</a:t>
            </a:r>
            <a:r>
              <a:rPr sz="3000" spc="615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1736330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26379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623809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38901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87428" y="465516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4" y="0"/>
                </a:moveTo>
                <a:lnTo>
                  <a:pt x="481755" y="13369"/>
                </a:lnTo>
                <a:lnTo>
                  <a:pt x="500822" y="21643"/>
                </a:lnTo>
                <a:lnTo>
                  <a:pt x="517220" y="33098"/>
                </a:lnTo>
                <a:lnTo>
                  <a:pt x="542006" y="65545"/>
                </a:lnTo>
                <a:lnTo>
                  <a:pt x="556591" y="109323"/>
                </a:lnTo>
                <a:lnTo>
                  <a:pt x="561453" y="163041"/>
                </a:lnTo>
                <a:lnTo>
                  <a:pt x="560232" y="192092"/>
                </a:lnTo>
                <a:lnTo>
                  <a:pt x="550465" y="242184"/>
                </a:lnTo>
                <a:lnTo>
                  <a:pt x="530866" y="281306"/>
                </a:lnTo>
                <a:lnTo>
                  <a:pt x="501045" y="307699"/>
                </a:lnTo>
                <a:lnTo>
                  <a:pt x="482277" y="316011"/>
                </a:lnTo>
                <a:lnTo>
                  <a:pt x="486444" y="329380"/>
                </a:lnTo>
                <a:lnTo>
                  <a:pt x="531371" y="308306"/>
                </a:lnTo>
                <a:lnTo>
                  <a:pt x="564405" y="271821"/>
                </a:lnTo>
                <a:lnTo>
                  <a:pt x="584720" y="222965"/>
                </a:lnTo>
                <a:lnTo>
                  <a:pt x="591492" y="164777"/>
                </a:lnTo>
                <a:lnTo>
                  <a:pt x="589793" y="134581"/>
                </a:lnTo>
                <a:lnTo>
                  <a:pt x="576206" y="81059"/>
                </a:lnTo>
                <a:lnTo>
                  <a:pt x="549261" y="37488"/>
                </a:lnTo>
                <a:lnTo>
                  <a:pt x="510323" y="8621"/>
                </a:lnTo>
                <a:lnTo>
                  <a:pt x="486444" y="0"/>
                </a:lnTo>
                <a:close/>
              </a:path>
              <a:path w="59182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9470435" y="4553131"/>
            <a:ext cx="713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912150" y="465516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4" y="307699"/>
                </a:lnTo>
                <a:lnTo>
                  <a:pt x="528316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4" y="271821"/>
                </a:lnTo>
                <a:lnTo>
                  <a:pt x="630759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0351053" y="4553131"/>
            <a:ext cx="110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28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000" spc="419" baseline="29166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793265" y="4317800"/>
            <a:ext cx="172720" cy="83629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pic>
        <p:nvPicPr>
          <p:cNvPr id="44" name="object 4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2097510" y="5062081"/>
            <a:ext cx="1058545" cy="841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4115"/>
              </a:lnSpc>
            </a:pPr>
            <a:r>
              <a:rPr sz="3600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endParaRPr sz="3600">
              <a:latin typeface="Cambria Math"/>
              <a:cs typeface="Cambria Math"/>
            </a:endParaRPr>
          </a:p>
          <a:p>
            <a:pPr marL="12700">
              <a:lnSpc>
                <a:spcPts val="2270"/>
              </a:lnSpc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39715" y="5187628"/>
            <a:ext cx="807085" cy="5422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13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450" spc="780" baseline="27777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450" baseline="27777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03788" y="1631744"/>
            <a:ext cx="6061075" cy="4690110"/>
            <a:chOff x="4903788" y="1631744"/>
            <a:chExt cx="6061075" cy="4690110"/>
          </a:xfrm>
        </p:grpSpPr>
        <p:sp>
          <p:nvSpPr>
            <p:cNvPr id="6" name="object 6"/>
            <p:cNvSpPr/>
            <p:nvPr/>
          </p:nvSpPr>
          <p:spPr>
            <a:xfrm>
              <a:off x="4903787" y="1631746"/>
              <a:ext cx="6061075" cy="4690110"/>
            </a:xfrm>
            <a:custGeom>
              <a:avLst/>
              <a:gdLst/>
              <a:ahLst/>
              <a:cxnLst/>
              <a:rect l="l" t="t" r="r" b="b"/>
              <a:pathLst>
                <a:path w="6061075" h="4690110">
                  <a:moveTo>
                    <a:pt x="6061075" y="2482088"/>
                  </a:moveTo>
                  <a:lnTo>
                    <a:pt x="5870575" y="2386838"/>
                  </a:lnTo>
                  <a:lnTo>
                    <a:pt x="5931535" y="2463038"/>
                  </a:lnTo>
                  <a:lnTo>
                    <a:pt x="3049587" y="2463038"/>
                  </a:lnTo>
                  <a:lnTo>
                    <a:pt x="3049587" y="129540"/>
                  </a:lnTo>
                  <a:lnTo>
                    <a:pt x="3125787" y="190500"/>
                  </a:lnTo>
                  <a:lnTo>
                    <a:pt x="3095307" y="129540"/>
                  </a:lnTo>
                  <a:lnTo>
                    <a:pt x="3030537" y="0"/>
                  </a:lnTo>
                  <a:lnTo>
                    <a:pt x="2935287" y="190500"/>
                  </a:lnTo>
                  <a:lnTo>
                    <a:pt x="3011487" y="129540"/>
                  </a:lnTo>
                  <a:lnTo>
                    <a:pt x="3011487" y="2463038"/>
                  </a:lnTo>
                  <a:lnTo>
                    <a:pt x="0" y="2463038"/>
                  </a:lnTo>
                  <a:lnTo>
                    <a:pt x="0" y="2501138"/>
                  </a:lnTo>
                  <a:lnTo>
                    <a:pt x="3011487" y="2501138"/>
                  </a:lnTo>
                  <a:lnTo>
                    <a:pt x="3011487" y="4690046"/>
                  </a:lnTo>
                  <a:lnTo>
                    <a:pt x="3049587" y="4690046"/>
                  </a:lnTo>
                  <a:lnTo>
                    <a:pt x="3049587" y="2501138"/>
                  </a:lnTo>
                  <a:lnTo>
                    <a:pt x="5931535" y="2501138"/>
                  </a:lnTo>
                  <a:lnTo>
                    <a:pt x="5870575" y="2577338"/>
                  </a:lnTo>
                  <a:lnTo>
                    <a:pt x="6061075" y="24820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0871" y="4797418"/>
              <a:ext cx="127000" cy="127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55175" y="5097674"/>
              <a:ext cx="676910" cy="376555"/>
            </a:xfrm>
            <a:custGeom>
              <a:avLst/>
              <a:gdLst/>
              <a:ahLst/>
              <a:cxnLst/>
              <a:rect l="l" t="t" r="r" b="b"/>
              <a:pathLst>
                <a:path w="676909" h="376554">
                  <a:moveTo>
                    <a:pt x="556427" y="0"/>
                  </a:moveTo>
                  <a:lnTo>
                    <a:pt x="551069" y="15280"/>
                  </a:lnTo>
                  <a:lnTo>
                    <a:pt x="572860" y="24736"/>
                  </a:lnTo>
                  <a:lnTo>
                    <a:pt x="591600" y="37827"/>
                  </a:lnTo>
                  <a:lnTo>
                    <a:pt x="619927" y="74910"/>
                  </a:lnTo>
                  <a:lnTo>
                    <a:pt x="636596" y="124941"/>
                  </a:lnTo>
                  <a:lnTo>
                    <a:pt x="642152" y="186333"/>
                  </a:lnTo>
                  <a:lnTo>
                    <a:pt x="640757" y="219533"/>
                  </a:lnTo>
                  <a:lnTo>
                    <a:pt x="629594" y="276783"/>
                  </a:lnTo>
                  <a:lnTo>
                    <a:pt x="607196" y="321493"/>
                  </a:lnTo>
                  <a:lnTo>
                    <a:pt x="573114" y="351655"/>
                  </a:lnTo>
                  <a:lnTo>
                    <a:pt x="551665" y="361156"/>
                  </a:lnTo>
                  <a:lnTo>
                    <a:pt x="556427" y="376436"/>
                  </a:lnTo>
                  <a:lnTo>
                    <a:pt x="607772" y="352351"/>
                  </a:lnTo>
                  <a:lnTo>
                    <a:pt x="645525" y="310654"/>
                  </a:lnTo>
                  <a:lnTo>
                    <a:pt x="668742" y="254818"/>
                  </a:lnTo>
                  <a:lnTo>
                    <a:pt x="676482" y="188318"/>
                  </a:lnTo>
                  <a:lnTo>
                    <a:pt x="674541" y="153808"/>
                  </a:lnTo>
                  <a:lnTo>
                    <a:pt x="659013" y="92639"/>
                  </a:lnTo>
                  <a:lnTo>
                    <a:pt x="628218" y="42844"/>
                  </a:lnTo>
                  <a:lnTo>
                    <a:pt x="583718" y="9853"/>
                  </a:lnTo>
                  <a:lnTo>
                    <a:pt x="556427" y="0"/>
                  </a:lnTo>
                  <a:close/>
                </a:path>
                <a:path w="676909" h="376554">
                  <a:moveTo>
                    <a:pt x="120055" y="0"/>
                  </a:moveTo>
                  <a:lnTo>
                    <a:pt x="68833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8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4"/>
                  </a:lnTo>
                  <a:lnTo>
                    <a:pt x="92683" y="366595"/>
                  </a:lnTo>
                  <a:lnTo>
                    <a:pt x="120055" y="376436"/>
                  </a:lnTo>
                  <a:lnTo>
                    <a:pt x="124818" y="361156"/>
                  </a:lnTo>
                  <a:lnTo>
                    <a:pt x="103367" y="351655"/>
                  </a:lnTo>
                  <a:lnTo>
                    <a:pt x="84857" y="338435"/>
                  </a:lnTo>
                  <a:lnTo>
                    <a:pt x="56654" y="300831"/>
                  </a:lnTo>
                  <a:lnTo>
                    <a:pt x="39911" y="249683"/>
                  </a:lnTo>
                  <a:lnTo>
                    <a:pt x="34330" y="186333"/>
                  </a:lnTo>
                  <a:lnTo>
                    <a:pt x="35725" y="154217"/>
                  </a:lnTo>
                  <a:lnTo>
                    <a:pt x="46887" y="98506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80"/>
                  </a:lnTo>
                  <a:lnTo>
                    <a:pt x="12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93319" y="5227399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79">
                  <a:moveTo>
                    <a:pt x="121300" y="0"/>
                  </a:moveTo>
                  <a:lnTo>
                    <a:pt x="0" y="40210"/>
                  </a:lnTo>
                  <a:lnTo>
                    <a:pt x="104948" y="113125"/>
                  </a:lnTo>
                  <a:lnTo>
                    <a:pt x="110044" y="77875"/>
                  </a:lnTo>
                  <a:lnTo>
                    <a:pt x="148226" y="88268"/>
                  </a:lnTo>
                  <a:lnTo>
                    <a:pt x="189169" y="107820"/>
                  </a:lnTo>
                  <a:lnTo>
                    <a:pt x="223559" y="130811"/>
                  </a:lnTo>
                  <a:lnTo>
                    <a:pt x="264469" y="180225"/>
                  </a:lnTo>
                  <a:lnTo>
                    <a:pt x="277448" y="241119"/>
                  </a:lnTo>
                  <a:lnTo>
                    <a:pt x="298786" y="275433"/>
                  </a:lnTo>
                  <a:lnTo>
                    <a:pt x="330202" y="305838"/>
                  </a:lnTo>
                  <a:lnTo>
                    <a:pt x="369728" y="332263"/>
                  </a:lnTo>
                  <a:lnTo>
                    <a:pt x="415787" y="354258"/>
                  </a:lnTo>
                  <a:lnTo>
                    <a:pt x="466855" y="371104"/>
                  </a:lnTo>
                  <a:lnTo>
                    <a:pt x="521394" y="381931"/>
                  </a:lnTo>
                  <a:lnTo>
                    <a:pt x="576498" y="385680"/>
                  </a:lnTo>
                  <a:lnTo>
                    <a:pt x="579084" y="347668"/>
                  </a:lnTo>
                  <a:lnTo>
                    <a:pt x="526417" y="344084"/>
                  </a:lnTo>
                  <a:lnTo>
                    <a:pt x="476570" y="334189"/>
                  </a:lnTo>
                  <a:lnTo>
                    <a:pt x="430022" y="318834"/>
                  </a:lnTo>
                  <a:lnTo>
                    <a:pt x="388622" y="299065"/>
                  </a:lnTo>
                  <a:lnTo>
                    <a:pt x="354232" y="276073"/>
                  </a:lnTo>
                  <a:lnTo>
                    <a:pt x="313321" y="226659"/>
                  </a:lnTo>
                  <a:lnTo>
                    <a:pt x="300343" y="165766"/>
                  </a:lnTo>
                  <a:lnTo>
                    <a:pt x="279005" y="131451"/>
                  </a:lnTo>
                  <a:lnTo>
                    <a:pt x="247589" y="101046"/>
                  </a:lnTo>
                  <a:lnTo>
                    <a:pt x="208062" y="74621"/>
                  </a:lnTo>
                  <a:lnTo>
                    <a:pt x="161546" y="52407"/>
                  </a:lnTo>
                  <a:lnTo>
                    <a:pt x="115535" y="39883"/>
                  </a:lnTo>
                  <a:lnTo>
                    <a:pt x="121300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71111" y="5251317"/>
              <a:ext cx="960952" cy="7207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903788" y="898969"/>
            <a:ext cx="6061075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20" dirty="0">
                <a:latin typeface="Calibri"/>
                <a:cs typeface="Calibri"/>
              </a:rPr>
              <a:t>Feature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Space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536894" y="4962847"/>
            <a:ext cx="755650" cy="5422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13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-7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903788" y="1631744"/>
            <a:ext cx="6061075" cy="4690110"/>
            <a:chOff x="4903788" y="1631744"/>
            <a:chExt cx="6061075" cy="4690110"/>
          </a:xfrm>
        </p:grpSpPr>
        <p:sp>
          <p:nvSpPr>
            <p:cNvPr id="6" name="object 6"/>
            <p:cNvSpPr/>
            <p:nvPr/>
          </p:nvSpPr>
          <p:spPr>
            <a:xfrm>
              <a:off x="4903787" y="1631746"/>
              <a:ext cx="6061075" cy="4690110"/>
            </a:xfrm>
            <a:custGeom>
              <a:avLst/>
              <a:gdLst/>
              <a:ahLst/>
              <a:cxnLst/>
              <a:rect l="l" t="t" r="r" b="b"/>
              <a:pathLst>
                <a:path w="6061075" h="4690110">
                  <a:moveTo>
                    <a:pt x="6061075" y="2482088"/>
                  </a:moveTo>
                  <a:lnTo>
                    <a:pt x="5870575" y="2386838"/>
                  </a:lnTo>
                  <a:lnTo>
                    <a:pt x="5931535" y="2463038"/>
                  </a:lnTo>
                  <a:lnTo>
                    <a:pt x="3049587" y="2463038"/>
                  </a:lnTo>
                  <a:lnTo>
                    <a:pt x="3049587" y="129540"/>
                  </a:lnTo>
                  <a:lnTo>
                    <a:pt x="3125787" y="190500"/>
                  </a:lnTo>
                  <a:lnTo>
                    <a:pt x="3095307" y="129540"/>
                  </a:lnTo>
                  <a:lnTo>
                    <a:pt x="3030537" y="0"/>
                  </a:lnTo>
                  <a:lnTo>
                    <a:pt x="2935287" y="190500"/>
                  </a:lnTo>
                  <a:lnTo>
                    <a:pt x="3011487" y="129540"/>
                  </a:lnTo>
                  <a:lnTo>
                    <a:pt x="3011487" y="2463038"/>
                  </a:lnTo>
                  <a:lnTo>
                    <a:pt x="0" y="2463038"/>
                  </a:lnTo>
                  <a:lnTo>
                    <a:pt x="0" y="2501138"/>
                  </a:lnTo>
                  <a:lnTo>
                    <a:pt x="3011487" y="2501138"/>
                  </a:lnTo>
                  <a:lnTo>
                    <a:pt x="3011487" y="4690046"/>
                  </a:lnTo>
                  <a:lnTo>
                    <a:pt x="3049587" y="4690046"/>
                  </a:lnTo>
                  <a:lnTo>
                    <a:pt x="3049587" y="2501138"/>
                  </a:lnTo>
                  <a:lnTo>
                    <a:pt x="5931535" y="2501138"/>
                  </a:lnTo>
                  <a:lnTo>
                    <a:pt x="5870575" y="2577338"/>
                  </a:lnTo>
                  <a:lnTo>
                    <a:pt x="6061075" y="24820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0871" y="4797418"/>
              <a:ext cx="127000" cy="127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55175" y="5097674"/>
              <a:ext cx="676910" cy="376555"/>
            </a:xfrm>
            <a:custGeom>
              <a:avLst/>
              <a:gdLst/>
              <a:ahLst/>
              <a:cxnLst/>
              <a:rect l="l" t="t" r="r" b="b"/>
              <a:pathLst>
                <a:path w="676909" h="376554">
                  <a:moveTo>
                    <a:pt x="556427" y="0"/>
                  </a:moveTo>
                  <a:lnTo>
                    <a:pt x="551069" y="15280"/>
                  </a:lnTo>
                  <a:lnTo>
                    <a:pt x="572860" y="24736"/>
                  </a:lnTo>
                  <a:lnTo>
                    <a:pt x="591600" y="37827"/>
                  </a:lnTo>
                  <a:lnTo>
                    <a:pt x="619927" y="74910"/>
                  </a:lnTo>
                  <a:lnTo>
                    <a:pt x="636596" y="124941"/>
                  </a:lnTo>
                  <a:lnTo>
                    <a:pt x="642152" y="186333"/>
                  </a:lnTo>
                  <a:lnTo>
                    <a:pt x="640757" y="219533"/>
                  </a:lnTo>
                  <a:lnTo>
                    <a:pt x="629594" y="276783"/>
                  </a:lnTo>
                  <a:lnTo>
                    <a:pt x="607196" y="321493"/>
                  </a:lnTo>
                  <a:lnTo>
                    <a:pt x="573114" y="351655"/>
                  </a:lnTo>
                  <a:lnTo>
                    <a:pt x="551665" y="361156"/>
                  </a:lnTo>
                  <a:lnTo>
                    <a:pt x="556427" y="376436"/>
                  </a:lnTo>
                  <a:lnTo>
                    <a:pt x="607772" y="352351"/>
                  </a:lnTo>
                  <a:lnTo>
                    <a:pt x="645525" y="310654"/>
                  </a:lnTo>
                  <a:lnTo>
                    <a:pt x="668742" y="254818"/>
                  </a:lnTo>
                  <a:lnTo>
                    <a:pt x="676482" y="188318"/>
                  </a:lnTo>
                  <a:lnTo>
                    <a:pt x="674541" y="153808"/>
                  </a:lnTo>
                  <a:lnTo>
                    <a:pt x="659013" y="92639"/>
                  </a:lnTo>
                  <a:lnTo>
                    <a:pt x="628218" y="42844"/>
                  </a:lnTo>
                  <a:lnTo>
                    <a:pt x="583718" y="9853"/>
                  </a:lnTo>
                  <a:lnTo>
                    <a:pt x="556427" y="0"/>
                  </a:lnTo>
                  <a:close/>
                </a:path>
                <a:path w="676909" h="376554">
                  <a:moveTo>
                    <a:pt x="120055" y="0"/>
                  </a:moveTo>
                  <a:lnTo>
                    <a:pt x="68833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8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4"/>
                  </a:lnTo>
                  <a:lnTo>
                    <a:pt x="92683" y="366595"/>
                  </a:lnTo>
                  <a:lnTo>
                    <a:pt x="120055" y="376436"/>
                  </a:lnTo>
                  <a:lnTo>
                    <a:pt x="124818" y="361156"/>
                  </a:lnTo>
                  <a:lnTo>
                    <a:pt x="103367" y="351655"/>
                  </a:lnTo>
                  <a:lnTo>
                    <a:pt x="84857" y="338435"/>
                  </a:lnTo>
                  <a:lnTo>
                    <a:pt x="56654" y="300831"/>
                  </a:lnTo>
                  <a:lnTo>
                    <a:pt x="39911" y="249683"/>
                  </a:lnTo>
                  <a:lnTo>
                    <a:pt x="34330" y="186333"/>
                  </a:lnTo>
                  <a:lnTo>
                    <a:pt x="35725" y="154217"/>
                  </a:lnTo>
                  <a:lnTo>
                    <a:pt x="46887" y="98506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80"/>
                  </a:lnTo>
                  <a:lnTo>
                    <a:pt x="12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593319" y="5227399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79">
                  <a:moveTo>
                    <a:pt x="121300" y="0"/>
                  </a:moveTo>
                  <a:lnTo>
                    <a:pt x="0" y="40210"/>
                  </a:lnTo>
                  <a:lnTo>
                    <a:pt x="104948" y="113125"/>
                  </a:lnTo>
                  <a:lnTo>
                    <a:pt x="110044" y="77875"/>
                  </a:lnTo>
                  <a:lnTo>
                    <a:pt x="148226" y="88268"/>
                  </a:lnTo>
                  <a:lnTo>
                    <a:pt x="189169" y="107820"/>
                  </a:lnTo>
                  <a:lnTo>
                    <a:pt x="223559" y="130811"/>
                  </a:lnTo>
                  <a:lnTo>
                    <a:pt x="264469" y="180225"/>
                  </a:lnTo>
                  <a:lnTo>
                    <a:pt x="277448" y="241119"/>
                  </a:lnTo>
                  <a:lnTo>
                    <a:pt x="298786" y="275433"/>
                  </a:lnTo>
                  <a:lnTo>
                    <a:pt x="330202" y="305838"/>
                  </a:lnTo>
                  <a:lnTo>
                    <a:pt x="369728" y="332263"/>
                  </a:lnTo>
                  <a:lnTo>
                    <a:pt x="415787" y="354258"/>
                  </a:lnTo>
                  <a:lnTo>
                    <a:pt x="466855" y="371104"/>
                  </a:lnTo>
                  <a:lnTo>
                    <a:pt x="521394" y="381931"/>
                  </a:lnTo>
                  <a:lnTo>
                    <a:pt x="576498" y="385680"/>
                  </a:lnTo>
                  <a:lnTo>
                    <a:pt x="579084" y="347668"/>
                  </a:lnTo>
                  <a:lnTo>
                    <a:pt x="526417" y="344084"/>
                  </a:lnTo>
                  <a:lnTo>
                    <a:pt x="476570" y="334189"/>
                  </a:lnTo>
                  <a:lnTo>
                    <a:pt x="430022" y="318834"/>
                  </a:lnTo>
                  <a:lnTo>
                    <a:pt x="388622" y="299065"/>
                  </a:lnTo>
                  <a:lnTo>
                    <a:pt x="354232" y="276073"/>
                  </a:lnTo>
                  <a:lnTo>
                    <a:pt x="313321" y="226659"/>
                  </a:lnTo>
                  <a:lnTo>
                    <a:pt x="300343" y="165766"/>
                  </a:lnTo>
                  <a:lnTo>
                    <a:pt x="279005" y="131451"/>
                  </a:lnTo>
                  <a:lnTo>
                    <a:pt x="247589" y="101046"/>
                  </a:lnTo>
                  <a:lnTo>
                    <a:pt x="208062" y="74621"/>
                  </a:lnTo>
                  <a:lnTo>
                    <a:pt x="161546" y="52407"/>
                  </a:lnTo>
                  <a:lnTo>
                    <a:pt x="115535" y="39883"/>
                  </a:lnTo>
                  <a:lnTo>
                    <a:pt x="121300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098" y="4306884"/>
              <a:ext cx="127000" cy="127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299632" y="4609826"/>
              <a:ext cx="728980" cy="376555"/>
            </a:xfrm>
            <a:custGeom>
              <a:avLst/>
              <a:gdLst/>
              <a:ahLst/>
              <a:cxnLst/>
              <a:rect l="l" t="t" r="r" b="b"/>
              <a:pathLst>
                <a:path w="728979" h="376554">
                  <a:moveTo>
                    <a:pt x="608813" y="0"/>
                  </a:moveTo>
                  <a:lnTo>
                    <a:pt x="603457" y="15279"/>
                  </a:lnTo>
                  <a:lnTo>
                    <a:pt x="625247" y="24736"/>
                  </a:lnTo>
                  <a:lnTo>
                    <a:pt x="643987" y="37826"/>
                  </a:lnTo>
                  <a:lnTo>
                    <a:pt x="672313" y="74909"/>
                  </a:lnTo>
                  <a:lnTo>
                    <a:pt x="688982" y="124941"/>
                  </a:lnTo>
                  <a:lnTo>
                    <a:pt x="694538" y="186333"/>
                  </a:lnTo>
                  <a:lnTo>
                    <a:pt x="693143" y="219533"/>
                  </a:lnTo>
                  <a:lnTo>
                    <a:pt x="681981" y="276783"/>
                  </a:lnTo>
                  <a:lnTo>
                    <a:pt x="659583" y="321493"/>
                  </a:lnTo>
                  <a:lnTo>
                    <a:pt x="625501" y="351655"/>
                  </a:lnTo>
                  <a:lnTo>
                    <a:pt x="604051" y="361156"/>
                  </a:lnTo>
                  <a:lnTo>
                    <a:pt x="608813" y="376435"/>
                  </a:lnTo>
                  <a:lnTo>
                    <a:pt x="660160" y="352350"/>
                  </a:lnTo>
                  <a:lnTo>
                    <a:pt x="697913" y="310653"/>
                  </a:lnTo>
                  <a:lnTo>
                    <a:pt x="721130" y="254818"/>
                  </a:lnTo>
                  <a:lnTo>
                    <a:pt x="728869" y="188316"/>
                  </a:lnTo>
                  <a:lnTo>
                    <a:pt x="726928" y="153807"/>
                  </a:lnTo>
                  <a:lnTo>
                    <a:pt x="711400" y="92639"/>
                  </a:lnTo>
                  <a:lnTo>
                    <a:pt x="680605" y="42843"/>
                  </a:lnTo>
                  <a:lnTo>
                    <a:pt x="636105" y="9853"/>
                  </a:lnTo>
                  <a:lnTo>
                    <a:pt x="608813" y="0"/>
                  </a:lnTo>
                  <a:close/>
                </a:path>
                <a:path w="728979" h="376554">
                  <a:moveTo>
                    <a:pt x="120054" y="0"/>
                  </a:moveTo>
                  <a:lnTo>
                    <a:pt x="68833" y="24134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6"/>
                  </a:lnTo>
                  <a:lnTo>
                    <a:pt x="1934" y="222900"/>
                  </a:lnTo>
                  <a:lnTo>
                    <a:pt x="17412" y="284069"/>
                  </a:lnTo>
                  <a:lnTo>
                    <a:pt x="48133" y="333703"/>
                  </a:lnTo>
                  <a:lnTo>
                    <a:pt x="92682" y="366594"/>
                  </a:lnTo>
                  <a:lnTo>
                    <a:pt x="120054" y="376435"/>
                  </a:lnTo>
                  <a:lnTo>
                    <a:pt x="124816" y="361156"/>
                  </a:lnTo>
                  <a:lnTo>
                    <a:pt x="103367" y="351655"/>
                  </a:lnTo>
                  <a:lnTo>
                    <a:pt x="84856" y="338435"/>
                  </a:lnTo>
                  <a:lnTo>
                    <a:pt x="56654" y="300831"/>
                  </a:lnTo>
                  <a:lnTo>
                    <a:pt x="39910" y="249683"/>
                  </a:lnTo>
                  <a:lnTo>
                    <a:pt x="34329" y="186333"/>
                  </a:lnTo>
                  <a:lnTo>
                    <a:pt x="35724" y="154216"/>
                  </a:lnTo>
                  <a:lnTo>
                    <a:pt x="46887" y="98505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79"/>
                  </a:lnTo>
                  <a:lnTo>
                    <a:pt x="120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081351" y="4494994"/>
            <a:ext cx="577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0057" y="4460450"/>
            <a:ext cx="2381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95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300">
              <a:latin typeface="Cambria Math"/>
              <a:cs typeface="Cambria Math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173786" y="4433884"/>
            <a:ext cx="1527175" cy="1204595"/>
            <a:chOff x="5173786" y="4433884"/>
            <a:chExt cx="1527175" cy="1204595"/>
          </a:xfrm>
        </p:grpSpPr>
        <p:sp>
          <p:nvSpPr>
            <p:cNvPr id="15" name="object 15"/>
            <p:cNvSpPr/>
            <p:nvPr/>
          </p:nvSpPr>
          <p:spPr>
            <a:xfrm>
              <a:off x="5173786" y="5072151"/>
              <a:ext cx="441959" cy="566420"/>
            </a:xfrm>
            <a:custGeom>
              <a:avLst/>
              <a:gdLst/>
              <a:ahLst/>
              <a:cxnLst/>
              <a:rect l="l" t="t" r="r" b="b"/>
              <a:pathLst>
                <a:path w="441960" h="566420">
                  <a:moveTo>
                    <a:pt x="405613" y="0"/>
                  </a:moveTo>
                  <a:lnTo>
                    <a:pt x="329182" y="102414"/>
                  </a:lnTo>
                  <a:lnTo>
                    <a:pt x="363866" y="108635"/>
                  </a:lnTo>
                  <a:lnTo>
                    <a:pt x="352452" y="143424"/>
                  </a:lnTo>
                  <a:lnTo>
                    <a:pt x="329465" y="183117"/>
                  </a:lnTo>
                  <a:lnTo>
                    <a:pt x="302251" y="216684"/>
                  </a:lnTo>
                  <a:lnTo>
                    <a:pt x="272616" y="241932"/>
                  </a:lnTo>
                  <a:lnTo>
                    <a:pt x="170111" y="270188"/>
                  </a:lnTo>
                  <a:lnTo>
                    <a:pt x="130651" y="290422"/>
                  </a:lnTo>
                  <a:lnTo>
                    <a:pt x="94966" y="320826"/>
                  </a:lnTo>
                  <a:lnTo>
                    <a:pt x="63658" y="359440"/>
                  </a:lnTo>
                  <a:lnTo>
                    <a:pt x="37490" y="404627"/>
                  </a:lnTo>
                  <a:lnTo>
                    <a:pt x="17400" y="454846"/>
                  </a:lnTo>
                  <a:lnTo>
                    <a:pt x="4462" y="508581"/>
                  </a:lnTo>
                  <a:lnTo>
                    <a:pt x="0" y="562667"/>
                  </a:lnTo>
                  <a:lnTo>
                    <a:pt x="37970" y="565801"/>
                  </a:lnTo>
                  <a:lnTo>
                    <a:pt x="42191" y="514643"/>
                  </a:lnTo>
                  <a:lnTo>
                    <a:pt x="53797" y="466441"/>
                  </a:lnTo>
                  <a:lnTo>
                    <a:pt x="71841" y="421336"/>
                  </a:lnTo>
                  <a:lnTo>
                    <a:pt x="95133" y="381116"/>
                  </a:lnTo>
                  <a:lnTo>
                    <a:pt x="122349" y="347549"/>
                  </a:lnTo>
                  <a:lnTo>
                    <a:pt x="151983" y="322300"/>
                  </a:lnTo>
                  <a:lnTo>
                    <a:pt x="254488" y="294044"/>
                  </a:lnTo>
                  <a:lnTo>
                    <a:pt x="293947" y="273811"/>
                  </a:lnTo>
                  <a:lnTo>
                    <a:pt x="329633" y="243408"/>
                  </a:lnTo>
                  <a:lnTo>
                    <a:pt x="360940" y="204793"/>
                  </a:lnTo>
                  <a:lnTo>
                    <a:pt x="387414" y="159078"/>
                  </a:lnTo>
                  <a:lnTo>
                    <a:pt x="401736" y="115427"/>
                  </a:lnTo>
                  <a:lnTo>
                    <a:pt x="441686" y="122593"/>
                  </a:lnTo>
                  <a:lnTo>
                    <a:pt x="405613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64000" y="4433884"/>
              <a:ext cx="537210" cy="363855"/>
            </a:xfrm>
            <a:custGeom>
              <a:avLst/>
              <a:gdLst/>
              <a:ahLst/>
              <a:cxnLst/>
              <a:rect l="l" t="t" r="r" b="b"/>
              <a:pathLst>
                <a:path w="537209" h="363854">
                  <a:moveTo>
                    <a:pt x="0" y="0"/>
                  </a:moveTo>
                  <a:lnTo>
                    <a:pt x="46948" y="83558"/>
                  </a:lnTo>
                  <a:lnTo>
                    <a:pt x="62970" y="59897"/>
                  </a:lnTo>
                  <a:lnTo>
                    <a:pt x="457845" y="327298"/>
                  </a:lnTo>
                  <a:lnTo>
                    <a:pt x="441822" y="350958"/>
                  </a:lnTo>
                  <a:lnTo>
                    <a:pt x="536836" y="363533"/>
                  </a:lnTo>
                  <a:lnTo>
                    <a:pt x="489889" y="279976"/>
                  </a:lnTo>
                  <a:lnTo>
                    <a:pt x="473867" y="303636"/>
                  </a:lnTo>
                  <a:lnTo>
                    <a:pt x="78992" y="36236"/>
                  </a:lnTo>
                  <a:lnTo>
                    <a:pt x="95015" y="12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373288" y="4126321"/>
            <a:ext cx="42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84" baseline="-20833" dirty="0">
                <a:solidFill>
                  <a:srgbClr val="548235"/>
                </a:solidFill>
                <a:latin typeface="Cambria Math"/>
                <a:cs typeface="Cambria Math"/>
              </a:rPr>
              <a:t>𝑑</a:t>
            </a:r>
            <a:r>
              <a:rPr sz="1800" spc="1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3788" y="898969"/>
            <a:ext cx="6061075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20" dirty="0">
                <a:latin typeface="Calibri"/>
                <a:cs typeface="Calibri"/>
              </a:rPr>
              <a:t>Feature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Space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4674204" y="5251317"/>
            <a:ext cx="4458335" cy="1089025"/>
            <a:chOff x="4674204" y="5251317"/>
            <a:chExt cx="4458335" cy="1089025"/>
          </a:xfrm>
        </p:grpSpPr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71111" y="5251317"/>
              <a:ext cx="960952" cy="72071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4204" y="5649305"/>
              <a:ext cx="1037133" cy="69083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36894" y="4962847"/>
            <a:ext cx="755650" cy="54229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13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-7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98744" y="4871860"/>
            <a:ext cx="57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903788" y="1631744"/>
            <a:ext cx="6061075" cy="4690110"/>
            <a:chOff x="4903788" y="1631744"/>
            <a:chExt cx="6061075" cy="4690110"/>
          </a:xfrm>
        </p:grpSpPr>
        <p:sp>
          <p:nvSpPr>
            <p:cNvPr id="7" name="object 7"/>
            <p:cNvSpPr/>
            <p:nvPr/>
          </p:nvSpPr>
          <p:spPr>
            <a:xfrm>
              <a:off x="4903787" y="1631746"/>
              <a:ext cx="6061075" cy="4690110"/>
            </a:xfrm>
            <a:custGeom>
              <a:avLst/>
              <a:gdLst/>
              <a:ahLst/>
              <a:cxnLst/>
              <a:rect l="l" t="t" r="r" b="b"/>
              <a:pathLst>
                <a:path w="6061075" h="4690110">
                  <a:moveTo>
                    <a:pt x="6061075" y="2482088"/>
                  </a:moveTo>
                  <a:lnTo>
                    <a:pt x="5870575" y="2386838"/>
                  </a:lnTo>
                  <a:lnTo>
                    <a:pt x="5931535" y="2463038"/>
                  </a:lnTo>
                  <a:lnTo>
                    <a:pt x="3049587" y="2463038"/>
                  </a:lnTo>
                  <a:lnTo>
                    <a:pt x="3049587" y="129540"/>
                  </a:lnTo>
                  <a:lnTo>
                    <a:pt x="3125787" y="190500"/>
                  </a:lnTo>
                  <a:lnTo>
                    <a:pt x="3095307" y="129540"/>
                  </a:lnTo>
                  <a:lnTo>
                    <a:pt x="3030537" y="0"/>
                  </a:lnTo>
                  <a:lnTo>
                    <a:pt x="2935287" y="190500"/>
                  </a:lnTo>
                  <a:lnTo>
                    <a:pt x="3011487" y="129540"/>
                  </a:lnTo>
                  <a:lnTo>
                    <a:pt x="3011487" y="2463038"/>
                  </a:lnTo>
                  <a:lnTo>
                    <a:pt x="0" y="2463038"/>
                  </a:lnTo>
                  <a:lnTo>
                    <a:pt x="0" y="2501138"/>
                  </a:lnTo>
                  <a:lnTo>
                    <a:pt x="3011487" y="2501138"/>
                  </a:lnTo>
                  <a:lnTo>
                    <a:pt x="3011487" y="4690046"/>
                  </a:lnTo>
                  <a:lnTo>
                    <a:pt x="3049587" y="4690046"/>
                  </a:lnTo>
                  <a:lnTo>
                    <a:pt x="3049587" y="2501138"/>
                  </a:lnTo>
                  <a:lnTo>
                    <a:pt x="5931535" y="2501138"/>
                  </a:lnTo>
                  <a:lnTo>
                    <a:pt x="5870575" y="2577338"/>
                  </a:lnTo>
                  <a:lnTo>
                    <a:pt x="6061075" y="2482088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7283" y="2061466"/>
              <a:ext cx="127000" cy="1270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07098" y="4306884"/>
              <a:ext cx="127000" cy="1270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0871" y="4797418"/>
              <a:ext cx="127000" cy="1270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755175" y="5097674"/>
              <a:ext cx="676910" cy="376555"/>
            </a:xfrm>
            <a:custGeom>
              <a:avLst/>
              <a:gdLst/>
              <a:ahLst/>
              <a:cxnLst/>
              <a:rect l="l" t="t" r="r" b="b"/>
              <a:pathLst>
                <a:path w="676909" h="376554">
                  <a:moveTo>
                    <a:pt x="556427" y="0"/>
                  </a:moveTo>
                  <a:lnTo>
                    <a:pt x="551069" y="15280"/>
                  </a:lnTo>
                  <a:lnTo>
                    <a:pt x="572860" y="24736"/>
                  </a:lnTo>
                  <a:lnTo>
                    <a:pt x="591600" y="37827"/>
                  </a:lnTo>
                  <a:lnTo>
                    <a:pt x="619927" y="74910"/>
                  </a:lnTo>
                  <a:lnTo>
                    <a:pt x="636596" y="124941"/>
                  </a:lnTo>
                  <a:lnTo>
                    <a:pt x="642152" y="186333"/>
                  </a:lnTo>
                  <a:lnTo>
                    <a:pt x="640757" y="219533"/>
                  </a:lnTo>
                  <a:lnTo>
                    <a:pt x="629594" y="276783"/>
                  </a:lnTo>
                  <a:lnTo>
                    <a:pt x="607196" y="321493"/>
                  </a:lnTo>
                  <a:lnTo>
                    <a:pt x="573114" y="351655"/>
                  </a:lnTo>
                  <a:lnTo>
                    <a:pt x="551665" y="361156"/>
                  </a:lnTo>
                  <a:lnTo>
                    <a:pt x="556427" y="376436"/>
                  </a:lnTo>
                  <a:lnTo>
                    <a:pt x="607772" y="352351"/>
                  </a:lnTo>
                  <a:lnTo>
                    <a:pt x="645525" y="310654"/>
                  </a:lnTo>
                  <a:lnTo>
                    <a:pt x="668742" y="254818"/>
                  </a:lnTo>
                  <a:lnTo>
                    <a:pt x="676482" y="188318"/>
                  </a:lnTo>
                  <a:lnTo>
                    <a:pt x="674541" y="153808"/>
                  </a:lnTo>
                  <a:lnTo>
                    <a:pt x="659013" y="92639"/>
                  </a:lnTo>
                  <a:lnTo>
                    <a:pt x="628218" y="42844"/>
                  </a:lnTo>
                  <a:lnTo>
                    <a:pt x="583718" y="9853"/>
                  </a:lnTo>
                  <a:lnTo>
                    <a:pt x="556427" y="0"/>
                  </a:lnTo>
                  <a:close/>
                </a:path>
                <a:path w="676909" h="376554">
                  <a:moveTo>
                    <a:pt x="120055" y="0"/>
                  </a:moveTo>
                  <a:lnTo>
                    <a:pt x="68833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8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4"/>
                  </a:lnTo>
                  <a:lnTo>
                    <a:pt x="92683" y="366595"/>
                  </a:lnTo>
                  <a:lnTo>
                    <a:pt x="120055" y="376436"/>
                  </a:lnTo>
                  <a:lnTo>
                    <a:pt x="124818" y="361156"/>
                  </a:lnTo>
                  <a:lnTo>
                    <a:pt x="103367" y="351655"/>
                  </a:lnTo>
                  <a:lnTo>
                    <a:pt x="84857" y="338435"/>
                  </a:lnTo>
                  <a:lnTo>
                    <a:pt x="56654" y="300831"/>
                  </a:lnTo>
                  <a:lnTo>
                    <a:pt x="39911" y="249683"/>
                  </a:lnTo>
                  <a:lnTo>
                    <a:pt x="34330" y="186333"/>
                  </a:lnTo>
                  <a:lnTo>
                    <a:pt x="35725" y="154217"/>
                  </a:lnTo>
                  <a:lnTo>
                    <a:pt x="46887" y="98506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80"/>
                  </a:lnTo>
                  <a:lnTo>
                    <a:pt x="12005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11494" y="4982843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6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89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99632" y="4609826"/>
            <a:ext cx="2873375" cy="1003300"/>
            <a:chOff x="5299632" y="4609826"/>
            <a:chExt cx="2873375" cy="1003300"/>
          </a:xfrm>
        </p:grpSpPr>
        <p:sp>
          <p:nvSpPr>
            <p:cNvPr id="14" name="object 14"/>
            <p:cNvSpPr/>
            <p:nvPr/>
          </p:nvSpPr>
          <p:spPr>
            <a:xfrm>
              <a:off x="7593320" y="5227399"/>
              <a:ext cx="579120" cy="386080"/>
            </a:xfrm>
            <a:custGeom>
              <a:avLst/>
              <a:gdLst/>
              <a:ahLst/>
              <a:cxnLst/>
              <a:rect l="l" t="t" r="r" b="b"/>
              <a:pathLst>
                <a:path w="579120" h="386079">
                  <a:moveTo>
                    <a:pt x="121300" y="0"/>
                  </a:moveTo>
                  <a:lnTo>
                    <a:pt x="0" y="40210"/>
                  </a:lnTo>
                  <a:lnTo>
                    <a:pt x="104948" y="113125"/>
                  </a:lnTo>
                  <a:lnTo>
                    <a:pt x="110044" y="77875"/>
                  </a:lnTo>
                  <a:lnTo>
                    <a:pt x="148226" y="88268"/>
                  </a:lnTo>
                  <a:lnTo>
                    <a:pt x="189169" y="107820"/>
                  </a:lnTo>
                  <a:lnTo>
                    <a:pt x="223559" y="130811"/>
                  </a:lnTo>
                  <a:lnTo>
                    <a:pt x="264469" y="180225"/>
                  </a:lnTo>
                  <a:lnTo>
                    <a:pt x="277448" y="241119"/>
                  </a:lnTo>
                  <a:lnTo>
                    <a:pt x="298786" y="275433"/>
                  </a:lnTo>
                  <a:lnTo>
                    <a:pt x="330202" y="305838"/>
                  </a:lnTo>
                  <a:lnTo>
                    <a:pt x="369728" y="332263"/>
                  </a:lnTo>
                  <a:lnTo>
                    <a:pt x="415787" y="354258"/>
                  </a:lnTo>
                  <a:lnTo>
                    <a:pt x="466855" y="371104"/>
                  </a:lnTo>
                  <a:lnTo>
                    <a:pt x="521394" y="381931"/>
                  </a:lnTo>
                  <a:lnTo>
                    <a:pt x="576498" y="385680"/>
                  </a:lnTo>
                  <a:lnTo>
                    <a:pt x="579084" y="347668"/>
                  </a:lnTo>
                  <a:lnTo>
                    <a:pt x="526417" y="344084"/>
                  </a:lnTo>
                  <a:lnTo>
                    <a:pt x="476570" y="334189"/>
                  </a:lnTo>
                  <a:lnTo>
                    <a:pt x="430022" y="318834"/>
                  </a:lnTo>
                  <a:lnTo>
                    <a:pt x="388622" y="299065"/>
                  </a:lnTo>
                  <a:lnTo>
                    <a:pt x="354232" y="276073"/>
                  </a:lnTo>
                  <a:lnTo>
                    <a:pt x="313321" y="226659"/>
                  </a:lnTo>
                  <a:lnTo>
                    <a:pt x="300343" y="165766"/>
                  </a:lnTo>
                  <a:lnTo>
                    <a:pt x="279005" y="131451"/>
                  </a:lnTo>
                  <a:lnTo>
                    <a:pt x="247589" y="101046"/>
                  </a:lnTo>
                  <a:lnTo>
                    <a:pt x="208062" y="74621"/>
                  </a:lnTo>
                  <a:lnTo>
                    <a:pt x="161546" y="52407"/>
                  </a:lnTo>
                  <a:lnTo>
                    <a:pt x="115535" y="39883"/>
                  </a:lnTo>
                  <a:lnTo>
                    <a:pt x="121300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299632" y="4609826"/>
              <a:ext cx="728980" cy="376555"/>
            </a:xfrm>
            <a:custGeom>
              <a:avLst/>
              <a:gdLst/>
              <a:ahLst/>
              <a:cxnLst/>
              <a:rect l="l" t="t" r="r" b="b"/>
              <a:pathLst>
                <a:path w="728979" h="376554">
                  <a:moveTo>
                    <a:pt x="608813" y="0"/>
                  </a:moveTo>
                  <a:lnTo>
                    <a:pt x="603457" y="15279"/>
                  </a:lnTo>
                  <a:lnTo>
                    <a:pt x="625247" y="24736"/>
                  </a:lnTo>
                  <a:lnTo>
                    <a:pt x="643987" y="37826"/>
                  </a:lnTo>
                  <a:lnTo>
                    <a:pt x="672313" y="74909"/>
                  </a:lnTo>
                  <a:lnTo>
                    <a:pt x="688982" y="124941"/>
                  </a:lnTo>
                  <a:lnTo>
                    <a:pt x="694538" y="186333"/>
                  </a:lnTo>
                  <a:lnTo>
                    <a:pt x="693143" y="219533"/>
                  </a:lnTo>
                  <a:lnTo>
                    <a:pt x="681981" y="276783"/>
                  </a:lnTo>
                  <a:lnTo>
                    <a:pt x="659583" y="321493"/>
                  </a:lnTo>
                  <a:lnTo>
                    <a:pt x="625501" y="351655"/>
                  </a:lnTo>
                  <a:lnTo>
                    <a:pt x="604051" y="361156"/>
                  </a:lnTo>
                  <a:lnTo>
                    <a:pt x="608813" y="376435"/>
                  </a:lnTo>
                  <a:lnTo>
                    <a:pt x="660160" y="352350"/>
                  </a:lnTo>
                  <a:lnTo>
                    <a:pt x="697913" y="310653"/>
                  </a:lnTo>
                  <a:lnTo>
                    <a:pt x="721130" y="254818"/>
                  </a:lnTo>
                  <a:lnTo>
                    <a:pt x="728869" y="188316"/>
                  </a:lnTo>
                  <a:lnTo>
                    <a:pt x="726928" y="153807"/>
                  </a:lnTo>
                  <a:lnTo>
                    <a:pt x="711400" y="92639"/>
                  </a:lnTo>
                  <a:lnTo>
                    <a:pt x="680605" y="42843"/>
                  </a:lnTo>
                  <a:lnTo>
                    <a:pt x="636105" y="9853"/>
                  </a:lnTo>
                  <a:lnTo>
                    <a:pt x="608813" y="0"/>
                  </a:lnTo>
                  <a:close/>
                </a:path>
                <a:path w="728979" h="376554">
                  <a:moveTo>
                    <a:pt x="120054" y="0"/>
                  </a:moveTo>
                  <a:lnTo>
                    <a:pt x="68833" y="24134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6"/>
                  </a:lnTo>
                  <a:lnTo>
                    <a:pt x="1934" y="222900"/>
                  </a:lnTo>
                  <a:lnTo>
                    <a:pt x="17412" y="284069"/>
                  </a:lnTo>
                  <a:lnTo>
                    <a:pt x="48133" y="333703"/>
                  </a:lnTo>
                  <a:lnTo>
                    <a:pt x="92682" y="366594"/>
                  </a:lnTo>
                  <a:lnTo>
                    <a:pt x="120054" y="376435"/>
                  </a:lnTo>
                  <a:lnTo>
                    <a:pt x="124816" y="361156"/>
                  </a:lnTo>
                  <a:lnTo>
                    <a:pt x="103367" y="351655"/>
                  </a:lnTo>
                  <a:lnTo>
                    <a:pt x="84856" y="338435"/>
                  </a:lnTo>
                  <a:lnTo>
                    <a:pt x="56654" y="300831"/>
                  </a:lnTo>
                  <a:lnTo>
                    <a:pt x="39910" y="249683"/>
                  </a:lnTo>
                  <a:lnTo>
                    <a:pt x="34329" y="186333"/>
                  </a:lnTo>
                  <a:lnTo>
                    <a:pt x="35724" y="154216"/>
                  </a:lnTo>
                  <a:lnTo>
                    <a:pt x="46887" y="98505"/>
                  </a:lnTo>
                  <a:lnTo>
                    <a:pt x="69323" y="54551"/>
                  </a:lnTo>
                  <a:lnTo>
                    <a:pt x="103702" y="24736"/>
                  </a:lnTo>
                  <a:lnTo>
                    <a:pt x="125412" y="15279"/>
                  </a:lnTo>
                  <a:lnTo>
                    <a:pt x="120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81351" y="4494994"/>
            <a:ext cx="5778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11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50057" y="4460450"/>
            <a:ext cx="23812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395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300">
              <a:latin typeface="Cambria Math"/>
              <a:cs typeface="Cambria Math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173786" y="1988310"/>
            <a:ext cx="5110480" cy="3649979"/>
            <a:chOff x="5173786" y="1988310"/>
            <a:chExt cx="5110480" cy="3649979"/>
          </a:xfrm>
        </p:grpSpPr>
        <p:sp>
          <p:nvSpPr>
            <p:cNvPr id="19" name="object 19"/>
            <p:cNvSpPr/>
            <p:nvPr/>
          </p:nvSpPr>
          <p:spPr>
            <a:xfrm>
              <a:off x="5173786" y="5072151"/>
              <a:ext cx="441959" cy="566420"/>
            </a:xfrm>
            <a:custGeom>
              <a:avLst/>
              <a:gdLst/>
              <a:ahLst/>
              <a:cxnLst/>
              <a:rect l="l" t="t" r="r" b="b"/>
              <a:pathLst>
                <a:path w="441960" h="566420">
                  <a:moveTo>
                    <a:pt x="405613" y="0"/>
                  </a:moveTo>
                  <a:lnTo>
                    <a:pt x="329182" y="102414"/>
                  </a:lnTo>
                  <a:lnTo>
                    <a:pt x="363866" y="108635"/>
                  </a:lnTo>
                  <a:lnTo>
                    <a:pt x="352452" y="143424"/>
                  </a:lnTo>
                  <a:lnTo>
                    <a:pt x="329465" y="183117"/>
                  </a:lnTo>
                  <a:lnTo>
                    <a:pt x="302251" y="216684"/>
                  </a:lnTo>
                  <a:lnTo>
                    <a:pt x="272616" y="241932"/>
                  </a:lnTo>
                  <a:lnTo>
                    <a:pt x="170111" y="270188"/>
                  </a:lnTo>
                  <a:lnTo>
                    <a:pt x="130651" y="290422"/>
                  </a:lnTo>
                  <a:lnTo>
                    <a:pt x="94966" y="320826"/>
                  </a:lnTo>
                  <a:lnTo>
                    <a:pt x="63658" y="359440"/>
                  </a:lnTo>
                  <a:lnTo>
                    <a:pt x="37490" y="404627"/>
                  </a:lnTo>
                  <a:lnTo>
                    <a:pt x="17400" y="454846"/>
                  </a:lnTo>
                  <a:lnTo>
                    <a:pt x="4462" y="508581"/>
                  </a:lnTo>
                  <a:lnTo>
                    <a:pt x="0" y="562667"/>
                  </a:lnTo>
                  <a:lnTo>
                    <a:pt x="37970" y="565801"/>
                  </a:lnTo>
                  <a:lnTo>
                    <a:pt x="42191" y="514643"/>
                  </a:lnTo>
                  <a:lnTo>
                    <a:pt x="53797" y="466441"/>
                  </a:lnTo>
                  <a:lnTo>
                    <a:pt x="71841" y="421336"/>
                  </a:lnTo>
                  <a:lnTo>
                    <a:pt x="95133" y="381116"/>
                  </a:lnTo>
                  <a:lnTo>
                    <a:pt x="122349" y="347549"/>
                  </a:lnTo>
                  <a:lnTo>
                    <a:pt x="151983" y="322300"/>
                  </a:lnTo>
                  <a:lnTo>
                    <a:pt x="254488" y="294044"/>
                  </a:lnTo>
                  <a:lnTo>
                    <a:pt x="293947" y="273811"/>
                  </a:lnTo>
                  <a:lnTo>
                    <a:pt x="329633" y="243408"/>
                  </a:lnTo>
                  <a:lnTo>
                    <a:pt x="360940" y="204793"/>
                  </a:lnTo>
                  <a:lnTo>
                    <a:pt x="387414" y="159078"/>
                  </a:lnTo>
                  <a:lnTo>
                    <a:pt x="401736" y="115427"/>
                  </a:lnTo>
                  <a:lnTo>
                    <a:pt x="441686" y="122593"/>
                  </a:lnTo>
                  <a:lnTo>
                    <a:pt x="405613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554787" y="1988310"/>
              <a:ext cx="728980" cy="376555"/>
            </a:xfrm>
            <a:custGeom>
              <a:avLst/>
              <a:gdLst/>
              <a:ahLst/>
              <a:cxnLst/>
              <a:rect l="l" t="t" r="r" b="b"/>
              <a:pathLst>
                <a:path w="728979" h="376555">
                  <a:moveTo>
                    <a:pt x="608813" y="0"/>
                  </a:moveTo>
                  <a:lnTo>
                    <a:pt x="603455" y="15279"/>
                  </a:lnTo>
                  <a:lnTo>
                    <a:pt x="625246" y="24736"/>
                  </a:lnTo>
                  <a:lnTo>
                    <a:pt x="643986" y="37826"/>
                  </a:lnTo>
                  <a:lnTo>
                    <a:pt x="672313" y="74909"/>
                  </a:lnTo>
                  <a:lnTo>
                    <a:pt x="688982" y="124941"/>
                  </a:lnTo>
                  <a:lnTo>
                    <a:pt x="694538" y="186333"/>
                  </a:lnTo>
                  <a:lnTo>
                    <a:pt x="693143" y="219533"/>
                  </a:lnTo>
                  <a:lnTo>
                    <a:pt x="681981" y="276783"/>
                  </a:lnTo>
                  <a:lnTo>
                    <a:pt x="659582" y="321493"/>
                  </a:lnTo>
                  <a:lnTo>
                    <a:pt x="625500" y="351655"/>
                  </a:lnTo>
                  <a:lnTo>
                    <a:pt x="604051" y="361156"/>
                  </a:lnTo>
                  <a:lnTo>
                    <a:pt x="608813" y="376435"/>
                  </a:lnTo>
                  <a:lnTo>
                    <a:pt x="660159" y="352350"/>
                  </a:lnTo>
                  <a:lnTo>
                    <a:pt x="697911" y="310653"/>
                  </a:lnTo>
                  <a:lnTo>
                    <a:pt x="721129" y="254818"/>
                  </a:lnTo>
                  <a:lnTo>
                    <a:pt x="728868" y="188316"/>
                  </a:lnTo>
                  <a:lnTo>
                    <a:pt x="726927" y="153807"/>
                  </a:lnTo>
                  <a:lnTo>
                    <a:pt x="711399" y="92639"/>
                  </a:lnTo>
                  <a:lnTo>
                    <a:pt x="680604" y="42844"/>
                  </a:lnTo>
                  <a:lnTo>
                    <a:pt x="636105" y="9853"/>
                  </a:lnTo>
                  <a:lnTo>
                    <a:pt x="608813" y="0"/>
                  </a:lnTo>
                  <a:close/>
                </a:path>
                <a:path w="728979" h="376555">
                  <a:moveTo>
                    <a:pt x="120054" y="0"/>
                  </a:moveTo>
                  <a:lnTo>
                    <a:pt x="68832" y="24135"/>
                  </a:lnTo>
                  <a:lnTo>
                    <a:pt x="31055" y="65980"/>
                  </a:lnTo>
                  <a:lnTo>
                    <a:pt x="7763" y="121915"/>
                  </a:lnTo>
                  <a:lnTo>
                    <a:pt x="0" y="188316"/>
                  </a:lnTo>
                  <a:lnTo>
                    <a:pt x="1934" y="222901"/>
                  </a:lnTo>
                  <a:lnTo>
                    <a:pt x="17412" y="284069"/>
                  </a:lnTo>
                  <a:lnTo>
                    <a:pt x="48133" y="333703"/>
                  </a:lnTo>
                  <a:lnTo>
                    <a:pt x="92682" y="366594"/>
                  </a:lnTo>
                  <a:lnTo>
                    <a:pt x="120054" y="376435"/>
                  </a:lnTo>
                  <a:lnTo>
                    <a:pt x="124816" y="361156"/>
                  </a:lnTo>
                  <a:lnTo>
                    <a:pt x="103366" y="351655"/>
                  </a:lnTo>
                  <a:lnTo>
                    <a:pt x="84856" y="338435"/>
                  </a:lnTo>
                  <a:lnTo>
                    <a:pt x="56653" y="300831"/>
                  </a:lnTo>
                  <a:lnTo>
                    <a:pt x="39910" y="249683"/>
                  </a:lnTo>
                  <a:lnTo>
                    <a:pt x="34329" y="186333"/>
                  </a:lnTo>
                  <a:lnTo>
                    <a:pt x="35724" y="154217"/>
                  </a:lnTo>
                  <a:lnTo>
                    <a:pt x="46886" y="98505"/>
                  </a:lnTo>
                  <a:lnTo>
                    <a:pt x="69322" y="54551"/>
                  </a:lnTo>
                  <a:lnTo>
                    <a:pt x="103702" y="24736"/>
                  </a:lnTo>
                  <a:lnTo>
                    <a:pt x="125412" y="15279"/>
                  </a:lnTo>
                  <a:lnTo>
                    <a:pt x="1200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311106" y="1873478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325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450" spc="487" baseline="27777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450" baseline="27777">
              <a:latin typeface="Cambria Math"/>
              <a:cs typeface="Cambria Math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64000" y="2383166"/>
            <a:ext cx="3942079" cy="2414270"/>
            <a:chOff x="6164000" y="2383166"/>
            <a:chExt cx="3942079" cy="2414270"/>
          </a:xfrm>
        </p:grpSpPr>
        <p:sp>
          <p:nvSpPr>
            <p:cNvPr id="23" name="object 23"/>
            <p:cNvSpPr/>
            <p:nvPr/>
          </p:nvSpPr>
          <p:spPr>
            <a:xfrm>
              <a:off x="9754647" y="2383166"/>
              <a:ext cx="351790" cy="502284"/>
            </a:xfrm>
            <a:custGeom>
              <a:avLst/>
              <a:gdLst/>
              <a:ahLst/>
              <a:cxnLst/>
              <a:rect l="l" t="t" r="r" b="b"/>
              <a:pathLst>
                <a:path w="351790" h="502285">
                  <a:moveTo>
                    <a:pt x="36435" y="0"/>
                  </a:moveTo>
                  <a:lnTo>
                    <a:pt x="0" y="122486"/>
                  </a:lnTo>
                  <a:lnTo>
                    <a:pt x="39070" y="115597"/>
                  </a:lnTo>
                  <a:lnTo>
                    <a:pt x="45834" y="140958"/>
                  </a:lnTo>
                  <a:lnTo>
                    <a:pt x="66253" y="181828"/>
                  </a:lnTo>
                  <a:lnTo>
                    <a:pt x="90444" y="216414"/>
                  </a:lnTo>
                  <a:lnTo>
                    <a:pt x="118325" y="243949"/>
                  </a:lnTo>
                  <a:lnTo>
                    <a:pt x="205014" y="273913"/>
                  </a:lnTo>
                  <a:lnTo>
                    <a:pt x="226973" y="286964"/>
                  </a:lnTo>
                  <a:lnTo>
                    <a:pt x="269680" y="338247"/>
                  </a:lnTo>
                  <a:lnTo>
                    <a:pt x="287421" y="373757"/>
                  </a:lnTo>
                  <a:lnTo>
                    <a:pt x="301209" y="413707"/>
                  </a:lnTo>
                  <a:lnTo>
                    <a:pt x="310093" y="456482"/>
                  </a:lnTo>
                  <a:lnTo>
                    <a:pt x="313325" y="501891"/>
                  </a:lnTo>
                  <a:lnTo>
                    <a:pt x="351330" y="499186"/>
                  </a:lnTo>
                  <a:lnTo>
                    <a:pt x="347916" y="451232"/>
                  </a:lnTo>
                  <a:lnTo>
                    <a:pt x="338018" y="403578"/>
                  </a:lnTo>
                  <a:lnTo>
                    <a:pt x="322621" y="358964"/>
                  </a:lnTo>
                  <a:lnTo>
                    <a:pt x="302508" y="318709"/>
                  </a:lnTo>
                  <a:lnTo>
                    <a:pt x="278317" y="284124"/>
                  </a:lnTo>
                  <a:lnTo>
                    <a:pt x="250437" y="256588"/>
                  </a:lnTo>
                  <a:lnTo>
                    <a:pt x="163747" y="226625"/>
                  </a:lnTo>
                  <a:lnTo>
                    <a:pt x="141789" y="213573"/>
                  </a:lnTo>
                  <a:lnTo>
                    <a:pt x="119680" y="191739"/>
                  </a:lnTo>
                  <a:lnTo>
                    <a:pt x="99082" y="162290"/>
                  </a:lnTo>
                  <a:lnTo>
                    <a:pt x="81648" y="127396"/>
                  </a:lnTo>
                  <a:lnTo>
                    <a:pt x="76732" y="108957"/>
                  </a:lnTo>
                  <a:lnTo>
                    <a:pt x="112563" y="102640"/>
                  </a:lnTo>
                  <a:lnTo>
                    <a:pt x="36435" y="0"/>
                  </a:lnTo>
                  <a:close/>
                </a:path>
              </a:pathLst>
            </a:custGeom>
            <a:solidFill>
              <a:srgbClr val="76717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64000" y="4433884"/>
              <a:ext cx="537210" cy="363855"/>
            </a:xfrm>
            <a:custGeom>
              <a:avLst/>
              <a:gdLst/>
              <a:ahLst/>
              <a:cxnLst/>
              <a:rect l="l" t="t" r="r" b="b"/>
              <a:pathLst>
                <a:path w="537209" h="363854">
                  <a:moveTo>
                    <a:pt x="0" y="0"/>
                  </a:moveTo>
                  <a:lnTo>
                    <a:pt x="46948" y="83558"/>
                  </a:lnTo>
                  <a:lnTo>
                    <a:pt x="62970" y="59897"/>
                  </a:lnTo>
                  <a:lnTo>
                    <a:pt x="457845" y="327298"/>
                  </a:lnTo>
                  <a:lnTo>
                    <a:pt x="441822" y="350958"/>
                  </a:lnTo>
                  <a:lnTo>
                    <a:pt x="536836" y="363533"/>
                  </a:lnTo>
                  <a:lnTo>
                    <a:pt x="489889" y="279976"/>
                  </a:lnTo>
                  <a:lnTo>
                    <a:pt x="473867" y="303636"/>
                  </a:lnTo>
                  <a:lnTo>
                    <a:pt x="78992" y="36236"/>
                  </a:lnTo>
                  <a:lnTo>
                    <a:pt x="95015" y="125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4823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73288" y="4126321"/>
            <a:ext cx="42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284" baseline="-20833" dirty="0">
                <a:solidFill>
                  <a:srgbClr val="548235"/>
                </a:solidFill>
                <a:latin typeface="Cambria Math"/>
                <a:cs typeface="Cambria Math"/>
              </a:rPr>
              <a:t>𝑑</a:t>
            </a:r>
            <a:r>
              <a:rPr sz="1800" spc="1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43904" y="2255629"/>
            <a:ext cx="1915160" cy="2488565"/>
          </a:xfrm>
          <a:custGeom>
            <a:avLst/>
            <a:gdLst/>
            <a:ahLst/>
            <a:cxnLst/>
            <a:rect l="l" t="t" r="r" b="b"/>
            <a:pathLst>
              <a:path w="1915159" h="2488565">
                <a:moveTo>
                  <a:pt x="1914796" y="0"/>
                </a:moveTo>
                <a:lnTo>
                  <a:pt x="1828549" y="41800"/>
                </a:lnTo>
                <a:lnTo>
                  <a:pt x="1851196" y="59226"/>
                </a:lnTo>
                <a:lnTo>
                  <a:pt x="40953" y="2411821"/>
                </a:lnTo>
                <a:lnTo>
                  <a:pt x="18307" y="2394395"/>
                </a:lnTo>
                <a:lnTo>
                  <a:pt x="0" y="2488474"/>
                </a:lnTo>
                <a:lnTo>
                  <a:pt x="86246" y="2446674"/>
                </a:lnTo>
                <a:lnTo>
                  <a:pt x="63600" y="2429248"/>
                </a:lnTo>
                <a:lnTo>
                  <a:pt x="1873843" y="76652"/>
                </a:lnTo>
                <a:lnTo>
                  <a:pt x="1896489" y="94079"/>
                </a:lnTo>
                <a:lnTo>
                  <a:pt x="1914796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13420" y="2975788"/>
            <a:ext cx="428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spc="352" baseline="-20833" dirty="0">
                <a:solidFill>
                  <a:srgbClr val="0070C0"/>
                </a:solidFill>
                <a:latin typeface="Cambria Math"/>
                <a:cs typeface="Cambria Math"/>
              </a:rPr>
              <a:t>𝑑</a:t>
            </a:r>
            <a:r>
              <a:rPr sz="1800" spc="235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03788" y="898969"/>
            <a:ext cx="6061075" cy="584835"/>
          </a:xfrm>
          <a:prstGeom prst="rect">
            <a:avLst/>
          </a:prstGeom>
          <a:solidFill>
            <a:srgbClr val="E7E6E6"/>
          </a:solidFill>
        </p:spPr>
        <p:txBody>
          <a:bodyPr vert="horz" wrap="square" lIns="0" tIns="2032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0"/>
              </a:spcBef>
            </a:pPr>
            <a:r>
              <a:rPr sz="3200" b="1" spc="-20" dirty="0">
                <a:latin typeface="Calibri"/>
                <a:cs typeface="Calibri"/>
              </a:rPr>
              <a:t>Feature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Space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674204" y="2895678"/>
            <a:ext cx="5869940" cy="3444875"/>
            <a:chOff x="4674204" y="2895678"/>
            <a:chExt cx="5869940" cy="3444875"/>
          </a:xfrm>
        </p:grpSpPr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171111" y="5251317"/>
              <a:ext cx="960952" cy="72071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4204" y="5649305"/>
              <a:ext cx="1037133" cy="6908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0203" y="2895678"/>
              <a:ext cx="913545" cy="609029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097510" y="5567593"/>
            <a:ext cx="1058545" cy="33591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3851" y="1412378"/>
            <a:ext cx="276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66700" algn="l"/>
                <a:tab pos="1938020" algn="l"/>
              </a:tabLst>
            </a:pPr>
            <a:r>
              <a:rPr sz="2800" spc="-15" dirty="0">
                <a:latin typeface="Calibri"/>
                <a:cs typeface="Calibri"/>
              </a:rPr>
              <a:t>Encourage	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62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28947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18995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16425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131517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0043" y="15144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63052" y="1412378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225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37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650805" y="15144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9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089708" y="1412378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85883" y="1177047"/>
            <a:ext cx="172720" cy="16744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813352" y="1412378"/>
            <a:ext cx="169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small.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7039" y="2221939"/>
            <a:ext cx="210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5" dirty="0">
                <a:latin typeface="Cambria Math"/>
                <a:cs typeface="Cambria Math"/>
              </a:rPr>
              <a:t>–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428947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18995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316425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31517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80043" y="23526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8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79251" y="2250578"/>
            <a:ext cx="3517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1912620" algn="l"/>
                <a:tab pos="2432685" algn="l"/>
                <a:tab pos="3021330" algn="l"/>
                <a:tab pos="3316604" algn="l"/>
              </a:tabLst>
            </a:pPr>
            <a:r>
              <a:rPr sz="2800" spc="-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25" dirty="0">
                <a:latin typeface="Calibri"/>
                <a:cs typeface="Calibri"/>
              </a:rPr>
              <a:t>c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u</a:t>
            </a:r>
            <a:r>
              <a:rPr sz="2800" spc="-60" dirty="0">
                <a:latin typeface="Calibri"/>
                <a:cs typeface="Calibri"/>
              </a:rPr>
              <a:t>r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spc="-30" dirty="0">
                <a:latin typeface="Calibri"/>
                <a:cs typeface="Calibri"/>
              </a:rPr>
              <a:t>g</a:t>
            </a:r>
            <a:r>
              <a:rPr sz="2800" dirty="0">
                <a:latin typeface="Calibri"/>
                <a:cs typeface="Calibri"/>
              </a:rPr>
              <a:t>e	</a:t>
            </a:r>
            <a:r>
              <a:rPr sz="2800" dirty="0">
                <a:latin typeface="Cambria Math"/>
                <a:cs typeface="Cambria Math"/>
              </a:rPr>
              <a:t>𝑑	=	𝐟	</a:t>
            </a:r>
            <a:r>
              <a:rPr sz="280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84896" y="2221939"/>
            <a:ext cx="1657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8604767" y="23526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8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069071" y="2250578"/>
            <a:ext cx="85216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515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09620" y="2221939"/>
            <a:ext cx="21082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455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13352" y="2250578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big.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06911" y="114817"/>
            <a:ext cx="3178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54" dirty="0"/>
              <a:t> </a:t>
            </a:r>
            <a:r>
              <a:rPr spc="13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9719" y="2479721"/>
            <a:ext cx="1075401" cy="80655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043" y="3888812"/>
            <a:ext cx="1477817" cy="8115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41428" y="3888812"/>
            <a:ext cx="1217146" cy="81153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207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35"/>
              </a:spcBef>
              <a:tabLst>
                <a:tab pos="1701164" algn="l"/>
                <a:tab pos="3336290" algn="l"/>
              </a:tabLst>
            </a:pPr>
            <a:r>
              <a:rPr dirty="0"/>
              <a:t>(	,	,</a:t>
            </a:r>
            <a:r>
              <a:rPr spc="-95" dirty="0"/>
              <a:t> </a:t>
            </a:r>
            <a:r>
              <a:rPr spc="-10" dirty="0"/>
              <a:t>1)</a:t>
            </a:r>
          </a:p>
          <a:p>
            <a:pPr marL="12700">
              <a:lnSpc>
                <a:spcPct val="100000"/>
              </a:lnSpc>
              <a:spcBef>
                <a:spcPts val="1530"/>
              </a:spcBef>
              <a:tabLst>
                <a:tab pos="1701164" algn="l"/>
                <a:tab pos="3336290" algn="l"/>
              </a:tabLst>
            </a:pPr>
            <a:r>
              <a:rPr dirty="0"/>
              <a:t>(	,	,</a:t>
            </a:r>
            <a:r>
              <a:rPr spc="-95" dirty="0"/>
              <a:t> </a:t>
            </a:r>
            <a:r>
              <a:rPr spc="-10" dirty="0"/>
              <a:t>1)</a:t>
            </a:r>
          </a:p>
          <a:p>
            <a:pPr marL="12700">
              <a:lnSpc>
                <a:spcPct val="100000"/>
              </a:lnSpc>
              <a:spcBef>
                <a:spcPts val="1725"/>
              </a:spcBef>
              <a:tabLst>
                <a:tab pos="1701164" algn="l"/>
                <a:tab pos="3336290" algn="l"/>
              </a:tabLst>
            </a:pPr>
            <a:r>
              <a:rPr dirty="0"/>
              <a:t>(	,	,</a:t>
            </a:r>
            <a:r>
              <a:rPr spc="-95" dirty="0"/>
              <a:t> </a:t>
            </a:r>
            <a:r>
              <a:rPr spc="-10" dirty="0"/>
              <a:t>1)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6117" y="5348161"/>
            <a:ext cx="1260438" cy="7839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76879" y="5331533"/>
            <a:ext cx="1225875" cy="817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936228" y="2557946"/>
            <a:ext cx="1192439" cy="79495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47356" y="2557946"/>
            <a:ext cx="1217422" cy="8062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921994" y="3893792"/>
            <a:ext cx="1226576" cy="817250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  <a:tabLst>
                <a:tab pos="1701164" algn="l"/>
                <a:tab pos="3336290" algn="l"/>
              </a:tabLst>
            </a:pPr>
            <a:r>
              <a:rPr dirty="0"/>
              <a:t>(	,	,</a:t>
            </a:r>
            <a:r>
              <a:rPr spc="-95" dirty="0"/>
              <a:t> </a:t>
            </a:r>
            <a:r>
              <a:rPr spc="-10" dirty="0"/>
              <a:t>0)</a:t>
            </a:r>
          </a:p>
          <a:p>
            <a:pPr marL="12700">
              <a:lnSpc>
                <a:spcPct val="100000"/>
              </a:lnSpc>
              <a:spcBef>
                <a:spcPts val="919"/>
              </a:spcBef>
              <a:tabLst>
                <a:tab pos="1701164" algn="l"/>
                <a:tab pos="3336290" algn="l"/>
              </a:tabLst>
            </a:pPr>
            <a:r>
              <a:rPr dirty="0"/>
              <a:t>(	,	,</a:t>
            </a:r>
            <a:r>
              <a:rPr spc="-95" dirty="0"/>
              <a:t> </a:t>
            </a:r>
            <a:r>
              <a:rPr spc="-10" dirty="0"/>
              <a:t>0)</a:t>
            </a:r>
          </a:p>
          <a:p>
            <a:pPr marL="12700">
              <a:lnSpc>
                <a:spcPct val="100000"/>
              </a:lnSpc>
              <a:spcBef>
                <a:spcPts val="1720"/>
              </a:spcBef>
              <a:tabLst>
                <a:tab pos="1701164" algn="l"/>
                <a:tab pos="3336290" algn="l"/>
              </a:tabLst>
            </a:pPr>
            <a:r>
              <a:rPr dirty="0"/>
              <a:t>(	,	,</a:t>
            </a:r>
            <a:r>
              <a:rPr spc="-95" dirty="0"/>
              <a:t> </a:t>
            </a:r>
            <a:r>
              <a:rPr spc="-10" dirty="0"/>
              <a:t>0)</a:t>
            </a: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927533" y="5365008"/>
            <a:ext cx="1209829" cy="7396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69495" y="5366786"/>
            <a:ext cx="1183350" cy="736043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85795" y="1135240"/>
            <a:ext cx="4914900" cy="88582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146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55"/>
              </a:spcBef>
            </a:pPr>
            <a:r>
              <a:rPr sz="3200" b="1" spc="120" dirty="0">
                <a:solidFill>
                  <a:srgbClr val="C00000"/>
                </a:solidFill>
                <a:latin typeface="Cambria"/>
                <a:cs typeface="Cambria"/>
              </a:rPr>
              <a:t>Positive</a:t>
            </a:r>
            <a:r>
              <a:rPr sz="3200" b="1" spc="275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35" dirty="0">
                <a:solidFill>
                  <a:srgbClr val="C00000"/>
                </a:solidFill>
                <a:latin typeface="Cambria"/>
                <a:cs typeface="Cambria"/>
              </a:rPr>
              <a:t>Samples</a:t>
            </a:r>
            <a:endParaRPr sz="32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46072" y="1158147"/>
            <a:ext cx="4914900" cy="885825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14668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55"/>
              </a:spcBef>
            </a:pPr>
            <a:r>
              <a:rPr sz="3200" b="1" spc="170" dirty="0">
                <a:solidFill>
                  <a:srgbClr val="C00000"/>
                </a:solidFill>
                <a:latin typeface="Cambria"/>
                <a:cs typeface="Cambria"/>
              </a:rPr>
              <a:t>Negative</a:t>
            </a:r>
            <a:r>
              <a:rPr sz="3200" b="1" spc="254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135" dirty="0">
                <a:solidFill>
                  <a:srgbClr val="C00000"/>
                </a:solidFill>
                <a:latin typeface="Cambria"/>
                <a:cs typeface="Cambria"/>
              </a:rPr>
              <a:t>Samples</a:t>
            </a:r>
            <a:endParaRPr sz="3200">
              <a:latin typeface="Cambria"/>
              <a:cs typeface="Cambri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96273" y="2479721"/>
            <a:ext cx="1187085" cy="79071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247356" y="3886309"/>
            <a:ext cx="1226577" cy="81771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6520" y="3275091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4076" y="3234641"/>
            <a:ext cx="2082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416" y="3791218"/>
            <a:ext cx="8997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3851" y="1412378"/>
            <a:ext cx="276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66700" algn="l"/>
                <a:tab pos="1938020" algn="l"/>
              </a:tabLst>
            </a:pPr>
            <a:r>
              <a:rPr sz="2800" spc="-15" dirty="0">
                <a:latin typeface="Calibri"/>
                <a:cs typeface="Calibri"/>
              </a:rPr>
              <a:t>Encourage	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62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28947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8995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6425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1517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0043" y="15144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63052" y="1412378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225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37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50805" y="15144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9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89708" y="1412378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85883" y="1177047"/>
            <a:ext cx="172720" cy="16744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3352" y="1412378"/>
            <a:ext cx="169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small.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28947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18995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16425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31517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80043" y="23526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8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04767" y="23526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8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53851" y="2250578"/>
            <a:ext cx="499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66700" algn="l"/>
                <a:tab pos="1938020" algn="l"/>
                <a:tab pos="3046730" algn="l"/>
                <a:tab pos="3342004" algn="l"/>
                <a:tab pos="3927475" algn="l"/>
                <a:tab pos="4566920" algn="l"/>
              </a:tabLst>
            </a:pPr>
            <a:r>
              <a:rPr sz="2800" spc="-15" dirty="0">
                <a:latin typeface="Calibri"/>
                <a:cs typeface="Calibri"/>
              </a:rPr>
              <a:t>Encourage	</a:t>
            </a: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</a:t>
            </a:r>
            <a:r>
              <a:rPr sz="3000" spc="72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	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	</a:t>
            </a: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28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000" spc="419" baseline="29166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13352" y="2250578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53851" y="2740798"/>
            <a:ext cx="7214234" cy="1346200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</a:t>
            </a:r>
            <a:r>
              <a:rPr sz="3000" spc="72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≥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48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 </a:t>
            </a:r>
            <a:r>
              <a:rPr sz="2800" spc="40" dirty="0">
                <a:latin typeface="Cambria Math"/>
                <a:cs typeface="Cambria Math"/>
              </a:rPr>
              <a:t>𝛼</a:t>
            </a:r>
            <a:r>
              <a:rPr sz="2800" spc="4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5" dirty="0">
                <a:latin typeface="Calibri"/>
                <a:cs typeface="Calibri"/>
              </a:rPr>
              <a:t> loss.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800" dirty="0">
                <a:solidFill>
                  <a:srgbClr val="7F7F7F"/>
                </a:solidFill>
                <a:latin typeface="Cambria Math"/>
                <a:cs typeface="Cambria Math"/>
              </a:rPr>
              <a:t>𝛼</a:t>
            </a:r>
            <a:r>
              <a:rPr sz="2800" spc="240" dirty="0">
                <a:solidFill>
                  <a:srgbClr val="7F7F7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/>
                <a:cs typeface="Cambria Math"/>
              </a:rPr>
              <a:t>&gt;</a:t>
            </a:r>
            <a:r>
              <a:rPr sz="2800" spc="155" dirty="0">
                <a:solidFill>
                  <a:srgbClr val="7F7F7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/>
                <a:cs typeface="Cambria Math"/>
              </a:rPr>
              <a:t>0</a:t>
            </a:r>
            <a:r>
              <a:rPr sz="2800" spc="20" dirty="0">
                <a:solidFill>
                  <a:srgbClr val="7F7F7F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F7F7F"/>
                </a:solidFill>
                <a:latin typeface="Calibri"/>
                <a:cs typeface="Calibri"/>
              </a:rPr>
              <a:t>margin.)</a:t>
            </a:r>
            <a:endParaRPr sz="2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1840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5" dirty="0">
                <a:latin typeface="Calibri"/>
                <a:cs typeface="Calibri"/>
              </a:rPr>
              <a:t>Otherwise,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47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𝛼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spc="229" dirty="0">
                <a:latin typeface="Cambria Math"/>
                <a:cs typeface="Cambria Math"/>
              </a:rPr>
              <a:t>𝑑</a:t>
            </a:r>
            <a:r>
              <a:rPr sz="3000" spc="345" baseline="29166" dirty="0">
                <a:latin typeface="Cambria Math"/>
                <a:cs typeface="Cambria Math"/>
              </a:rPr>
              <a:t>–</a:t>
            </a:r>
            <a:r>
              <a:rPr sz="2800" spc="229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12493" y="114817"/>
            <a:ext cx="2767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Triplet</a:t>
            </a:r>
            <a:r>
              <a:rPr spc="280" dirty="0"/>
              <a:t> </a:t>
            </a:r>
            <a:r>
              <a:rPr spc="185" dirty="0"/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6520" y="3275091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14076" y="3234641"/>
            <a:ext cx="208279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-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416" y="3791218"/>
            <a:ext cx="8997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53851" y="1412378"/>
            <a:ext cx="27622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66700" algn="l"/>
                <a:tab pos="1938020" algn="l"/>
              </a:tabLst>
            </a:pPr>
            <a:r>
              <a:rPr sz="2800" spc="-15" dirty="0">
                <a:latin typeface="Calibri"/>
                <a:cs typeface="Calibri"/>
              </a:rPr>
              <a:t>Encourage	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62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428947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8995" y="14643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316425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31517" y="15175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80043" y="15144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163052" y="1412378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225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37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650805" y="15144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9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089708" y="1412378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85883" y="1177047"/>
            <a:ext cx="172720" cy="167449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13352" y="1412378"/>
            <a:ext cx="16998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4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small.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428947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18995" y="2302520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316425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31517" y="2355742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9" y="0"/>
                </a:moveTo>
                <a:lnTo>
                  <a:pt x="0" y="0"/>
                </a:lnTo>
                <a:lnTo>
                  <a:pt x="0" y="323129"/>
                </a:lnTo>
                <a:lnTo>
                  <a:pt x="26739" y="323129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380043" y="2352612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7" y="281306"/>
                </a:lnTo>
                <a:lnTo>
                  <a:pt x="501046" y="307698"/>
                </a:lnTo>
                <a:lnTo>
                  <a:pt x="482277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5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59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04767" y="2352612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3" y="307698"/>
                </a:lnTo>
                <a:lnTo>
                  <a:pt x="528314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3" y="271821"/>
                </a:lnTo>
                <a:lnTo>
                  <a:pt x="630758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8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153851" y="2250578"/>
            <a:ext cx="49917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66700" algn="l"/>
                <a:tab pos="1938020" algn="l"/>
                <a:tab pos="3046730" algn="l"/>
                <a:tab pos="3342004" algn="l"/>
                <a:tab pos="3927475" algn="l"/>
                <a:tab pos="4566920" algn="l"/>
              </a:tabLst>
            </a:pPr>
            <a:r>
              <a:rPr sz="2800" spc="-15" dirty="0">
                <a:latin typeface="Calibri"/>
                <a:cs typeface="Calibri"/>
              </a:rPr>
              <a:t>Encourage	</a:t>
            </a: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</a:t>
            </a:r>
            <a:r>
              <a:rPr sz="3000" spc="72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	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	</a:t>
            </a: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28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000" spc="419" baseline="29166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13352" y="2250578"/>
            <a:ext cx="13792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4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be</a:t>
            </a:r>
            <a:r>
              <a:rPr sz="2800" spc="-5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big.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153851" y="2740798"/>
            <a:ext cx="7214234" cy="1346200"/>
          </a:xfrm>
          <a:prstGeom prst="rect">
            <a:avLst/>
          </a:prstGeom>
        </p:spPr>
        <p:txBody>
          <a:bodyPr vert="horz" wrap="square" lIns="0" tIns="24638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940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5" dirty="0">
                <a:latin typeface="Calibri"/>
                <a:cs typeface="Calibri"/>
              </a:rPr>
              <a:t>If </a:t>
            </a: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</a:t>
            </a:r>
            <a:r>
              <a:rPr sz="3000" spc="72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≥</a:t>
            </a:r>
            <a:r>
              <a:rPr sz="2800" spc="155" dirty="0">
                <a:latin typeface="Cambria Math"/>
                <a:cs typeface="Cambria Math"/>
              </a:rPr>
              <a:t> 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48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 </a:t>
            </a:r>
            <a:r>
              <a:rPr sz="2800" spc="40" dirty="0">
                <a:latin typeface="Cambria Math"/>
                <a:cs typeface="Cambria Math"/>
              </a:rPr>
              <a:t>𝛼</a:t>
            </a:r>
            <a:r>
              <a:rPr sz="2800" spc="40" dirty="0">
                <a:latin typeface="Calibri"/>
                <a:cs typeface="Calibri"/>
              </a:rPr>
              <a:t>,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then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no</a:t>
            </a:r>
            <a:r>
              <a:rPr sz="2800" spc="-5" dirty="0">
                <a:latin typeface="Calibri"/>
                <a:cs typeface="Calibri"/>
              </a:rPr>
              <a:t> loss.</a:t>
            </a:r>
            <a:r>
              <a:rPr sz="2800" spc="10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(</a:t>
            </a:r>
            <a:r>
              <a:rPr sz="2800" dirty="0">
                <a:solidFill>
                  <a:srgbClr val="7F7F7F"/>
                </a:solidFill>
                <a:latin typeface="Cambria Math"/>
                <a:cs typeface="Cambria Math"/>
              </a:rPr>
              <a:t>𝛼</a:t>
            </a:r>
            <a:r>
              <a:rPr sz="2800" spc="240" dirty="0">
                <a:solidFill>
                  <a:srgbClr val="7F7F7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/>
                <a:cs typeface="Cambria Math"/>
              </a:rPr>
              <a:t>&gt;</a:t>
            </a:r>
            <a:r>
              <a:rPr sz="2800" spc="155" dirty="0">
                <a:solidFill>
                  <a:srgbClr val="7F7F7F"/>
                </a:solidFill>
                <a:latin typeface="Cambria Math"/>
                <a:cs typeface="Cambria Math"/>
              </a:rPr>
              <a:t> </a:t>
            </a:r>
            <a:r>
              <a:rPr sz="2800" dirty="0">
                <a:solidFill>
                  <a:srgbClr val="7F7F7F"/>
                </a:solidFill>
                <a:latin typeface="Cambria Math"/>
                <a:cs typeface="Cambria Math"/>
              </a:rPr>
              <a:t>0</a:t>
            </a:r>
            <a:r>
              <a:rPr sz="2800" spc="20" dirty="0">
                <a:solidFill>
                  <a:srgbClr val="7F7F7F"/>
                </a:solidFill>
                <a:latin typeface="Cambria Math"/>
                <a:cs typeface="Cambria Math"/>
              </a:rPr>
              <a:t> </a:t>
            </a:r>
            <a:r>
              <a:rPr sz="2800" spc="-5" dirty="0">
                <a:solidFill>
                  <a:srgbClr val="7F7F7F"/>
                </a:solidFill>
                <a:latin typeface="Calibri"/>
                <a:cs typeface="Calibri"/>
              </a:rPr>
              <a:t>is</a:t>
            </a:r>
            <a:r>
              <a:rPr sz="2800" dirty="0">
                <a:solidFill>
                  <a:srgbClr val="7F7F7F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F7F7F"/>
                </a:solidFill>
                <a:latin typeface="Calibri"/>
                <a:cs typeface="Calibri"/>
              </a:rPr>
              <a:t>margin.)</a:t>
            </a:r>
            <a:endParaRPr sz="2800">
              <a:latin typeface="Calibri"/>
              <a:cs typeface="Calibri"/>
            </a:endParaRPr>
          </a:p>
          <a:p>
            <a:pPr marL="266700" indent="-228600">
              <a:lnSpc>
                <a:spcPct val="100000"/>
              </a:lnSpc>
              <a:spcBef>
                <a:spcPts val="1840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5" dirty="0">
                <a:latin typeface="Calibri"/>
                <a:cs typeface="Calibri"/>
              </a:rPr>
              <a:t>Otherwise,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loss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is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47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𝛼</a:t>
            </a:r>
            <a:r>
              <a:rPr sz="2800" spc="80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</a:t>
            </a:r>
            <a:r>
              <a:rPr sz="2800" spc="-5" dirty="0">
                <a:latin typeface="Cambria Math"/>
                <a:cs typeface="Cambria Math"/>
              </a:rPr>
              <a:t> </a:t>
            </a:r>
            <a:r>
              <a:rPr sz="2800" spc="229" dirty="0">
                <a:latin typeface="Cambria Math"/>
                <a:cs typeface="Cambria Math"/>
              </a:rPr>
              <a:t>𝑑</a:t>
            </a:r>
            <a:r>
              <a:rPr sz="3000" spc="345" baseline="29166" dirty="0">
                <a:latin typeface="Cambria Math"/>
                <a:cs typeface="Cambria Math"/>
              </a:rPr>
              <a:t>–</a:t>
            </a:r>
            <a:r>
              <a:rPr sz="2800" spc="229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36017" y="4397312"/>
            <a:ext cx="1666239" cy="329565"/>
          </a:xfrm>
          <a:custGeom>
            <a:avLst/>
            <a:gdLst/>
            <a:ahLst/>
            <a:cxnLst/>
            <a:rect l="l" t="t" r="r" b="b"/>
            <a:pathLst>
              <a:path w="1666240" h="329564">
                <a:moveTo>
                  <a:pt x="1560738" y="0"/>
                </a:moveTo>
                <a:lnTo>
                  <a:pt x="1556049" y="13369"/>
                </a:lnTo>
                <a:lnTo>
                  <a:pt x="1575116" y="21643"/>
                </a:lnTo>
                <a:lnTo>
                  <a:pt x="1591514" y="33098"/>
                </a:lnTo>
                <a:lnTo>
                  <a:pt x="1616301" y="65545"/>
                </a:lnTo>
                <a:lnTo>
                  <a:pt x="1630885" y="109323"/>
                </a:lnTo>
                <a:lnTo>
                  <a:pt x="1635747" y="163041"/>
                </a:lnTo>
                <a:lnTo>
                  <a:pt x="1634526" y="192092"/>
                </a:lnTo>
                <a:lnTo>
                  <a:pt x="1624759" y="242184"/>
                </a:lnTo>
                <a:lnTo>
                  <a:pt x="1605160" y="281306"/>
                </a:lnTo>
                <a:lnTo>
                  <a:pt x="1575339" y="307698"/>
                </a:lnTo>
                <a:lnTo>
                  <a:pt x="1556570" y="316011"/>
                </a:lnTo>
                <a:lnTo>
                  <a:pt x="1560738" y="329380"/>
                </a:lnTo>
                <a:lnTo>
                  <a:pt x="1605665" y="308306"/>
                </a:lnTo>
                <a:lnTo>
                  <a:pt x="1638698" y="271821"/>
                </a:lnTo>
                <a:lnTo>
                  <a:pt x="1659013" y="222965"/>
                </a:lnTo>
                <a:lnTo>
                  <a:pt x="1665785" y="164777"/>
                </a:lnTo>
                <a:lnTo>
                  <a:pt x="1664087" y="134581"/>
                </a:lnTo>
                <a:lnTo>
                  <a:pt x="1650500" y="81059"/>
                </a:lnTo>
                <a:lnTo>
                  <a:pt x="1623555" y="37488"/>
                </a:lnTo>
                <a:lnTo>
                  <a:pt x="1584618" y="8621"/>
                </a:lnTo>
                <a:lnTo>
                  <a:pt x="1560738" y="0"/>
                </a:lnTo>
                <a:close/>
              </a:path>
              <a:path w="16662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4" y="316011"/>
                </a:lnTo>
                <a:lnTo>
                  <a:pt x="90446" y="307698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6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952024" y="4396427"/>
            <a:ext cx="2602865" cy="331470"/>
          </a:xfrm>
          <a:custGeom>
            <a:avLst/>
            <a:gdLst/>
            <a:ahLst/>
            <a:cxnLst/>
            <a:rect l="l" t="t" r="r" b="b"/>
            <a:pathLst>
              <a:path w="2602865" h="331470">
                <a:moveTo>
                  <a:pt x="2496146" y="0"/>
                </a:moveTo>
                <a:lnTo>
                  <a:pt x="2491632" y="0"/>
                </a:lnTo>
                <a:lnTo>
                  <a:pt x="2491632" y="13196"/>
                </a:lnTo>
                <a:lnTo>
                  <a:pt x="2494236" y="13196"/>
                </a:lnTo>
                <a:lnTo>
                  <a:pt x="2506141" y="14015"/>
                </a:lnTo>
                <a:lnTo>
                  <a:pt x="2539880" y="33928"/>
                </a:lnTo>
                <a:lnTo>
                  <a:pt x="2547889" y="69626"/>
                </a:lnTo>
                <a:lnTo>
                  <a:pt x="2547672" y="76061"/>
                </a:lnTo>
                <a:lnTo>
                  <a:pt x="2547020" y="83212"/>
                </a:lnTo>
                <a:lnTo>
                  <a:pt x="2545935" y="91080"/>
                </a:lnTo>
                <a:lnTo>
                  <a:pt x="2544417" y="99664"/>
                </a:lnTo>
                <a:lnTo>
                  <a:pt x="2542897" y="107966"/>
                </a:lnTo>
                <a:lnTo>
                  <a:pt x="2541811" y="114988"/>
                </a:lnTo>
                <a:lnTo>
                  <a:pt x="2541160" y="120728"/>
                </a:lnTo>
                <a:lnTo>
                  <a:pt x="2540943" y="125188"/>
                </a:lnTo>
                <a:lnTo>
                  <a:pt x="2541486" y="132237"/>
                </a:lnTo>
                <a:lnTo>
                  <a:pt x="2570288" y="163388"/>
                </a:lnTo>
                <a:lnTo>
                  <a:pt x="2570288" y="166513"/>
                </a:lnTo>
                <a:lnTo>
                  <a:pt x="2541486" y="197664"/>
                </a:lnTo>
                <a:lnTo>
                  <a:pt x="2540943" y="204712"/>
                </a:lnTo>
                <a:lnTo>
                  <a:pt x="2541160" y="209173"/>
                </a:lnTo>
                <a:lnTo>
                  <a:pt x="2541811" y="214914"/>
                </a:lnTo>
                <a:lnTo>
                  <a:pt x="2542897" y="221935"/>
                </a:lnTo>
                <a:lnTo>
                  <a:pt x="2544417" y="230237"/>
                </a:lnTo>
                <a:lnTo>
                  <a:pt x="2545935" y="238820"/>
                </a:lnTo>
                <a:lnTo>
                  <a:pt x="2547020" y="246688"/>
                </a:lnTo>
                <a:lnTo>
                  <a:pt x="2547672" y="253839"/>
                </a:lnTo>
                <a:lnTo>
                  <a:pt x="2547889" y="260275"/>
                </a:lnTo>
                <a:lnTo>
                  <a:pt x="2546999" y="274844"/>
                </a:lnTo>
                <a:lnTo>
                  <a:pt x="2525848" y="310547"/>
                </a:lnTo>
                <a:lnTo>
                  <a:pt x="2494236" y="317921"/>
                </a:lnTo>
                <a:lnTo>
                  <a:pt x="2491632" y="317921"/>
                </a:lnTo>
                <a:lnTo>
                  <a:pt x="2491632" y="331118"/>
                </a:lnTo>
                <a:lnTo>
                  <a:pt x="2496146" y="331118"/>
                </a:lnTo>
                <a:lnTo>
                  <a:pt x="2515262" y="329690"/>
                </a:lnTo>
                <a:lnTo>
                  <a:pt x="2557178" y="312451"/>
                </a:lnTo>
                <a:lnTo>
                  <a:pt x="2576142" y="274605"/>
                </a:lnTo>
                <a:lnTo>
                  <a:pt x="2577406" y="257149"/>
                </a:lnTo>
                <a:lnTo>
                  <a:pt x="2577151" y="249694"/>
                </a:lnTo>
                <a:lnTo>
                  <a:pt x="2576386" y="241740"/>
                </a:lnTo>
                <a:lnTo>
                  <a:pt x="2575111" y="233286"/>
                </a:lnTo>
                <a:lnTo>
                  <a:pt x="2573326" y="224334"/>
                </a:lnTo>
                <a:lnTo>
                  <a:pt x="2570605" y="212063"/>
                </a:lnTo>
                <a:lnTo>
                  <a:pt x="2569245" y="203845"/>
                </a:lnTo>
                <a:lnTo>
                  <a:pt x="2569245" y="191689"/>
                </a:lnTo>
                <a:lnTo>
                  <a:pt x="2571995" y="185178"/>
                </a:lnTo>
                <a:lnTo>
                  <a:pt x="2602410" y="172069"/>
                </a:lnTo>
                <a:lnTo>
                  <a:pt x="2602410" y="157831"/>
                </a:lnTo>
                <a:lnTo>
                  <a:pt x="2569245" y="138211"/>
                </a:lnTo>
                <a:lnTo>
                  <a:pt x="2569245" y="126057"/>
                </a:lnTo>
                <a:lnTo>
                  <a:pt x="2570605" y="117838"/>
                </a:lnTo>
                <a:lnTo>
                  <a:pt x="2573326" y="105568"/>
                </a:lnTo>
                <a:lnTo>
                  <a:pt x="2575111" y="96615"/>
                </a:lnTo>
                <a:lnTo>
                  <a:pt x="2576386" y="88161"/>
                </a:lnTo>
                <a:lnTo>
                  <a:pt x="2577151" y="80207"/>
                </a:lnTo>
                <a:lnTo>
                  <a:pt x="2577406" y="72751"/>
                </a:lnTo>
                <a:lnTo>
                  <a:pt x="2576142" y="55828"/>
                </a:lnTo>
                <a:lnTo>
                  <a:pt x="2557178" y="18665"/>
                </a:lnTo>
                <a:lnTo>
                  <a:pt x="2515262" y="1426"/>
                </a:lnTo>
                <a:lnTo>
                  <a:pt x="2496146" y="0"/>
                </a:lnTo>
                <a:close/>
              </a:path>
              <a:path w="2602865" h="331470">
                <a:moveTo>
                  <a:pt x="110778" y="0"/>
                </a:moveTo>
                <a:lnTo>
                  <a:pt x="106263" y="0"/>
                </a:lnTo>
                <a:lnTo>
                  <a:pt x="87147" y="1426"/>
                </a:lnTo>
                <a:lnTo>
                  <a:pt x="45231" y="18665"/>
                </a:lnTo>
                <a:lnTo>
                  <a:pt x="26267" y="55730"/>
                </a:lnTo>
                <a:lnTo>
                  <a:pt x="25116" y="75888"/>
                </a:lnTo>
                <a:lnTo>
                  <a:pt x="25258" y="80033"/>
                </a:lnTo>
                <a:lnTo>
                  <a:pt x="26023" y="87988"/>
                </a:lnTo>
                <a:lnTo>
                  <a:pt x="27297" y="96442"/>
                </a:lnTo>
                <a:lnTo>
                  <a:pt x="29083" y="105394"/>
                </a:lnTo>
                <a:lnTo>
                  <a:pt x="31803" y="117665"/>
                </a:lnTo>
                <a:lnTo>
                  <a:pt x="33163" y="125883"/>
                </a:lnTo>
                <a:lnTo>
                  <a:pt x="33163" y="138037"/>
                </a:lnTo>
                <a:lnTo>
                  <a:pt x="30415" y="144548"/>
                </a:lnTo>
                <a:lnTo>
                  <a:pt x="0" y="157659"/>
                </a:lnTo>
                <a:lnTo>
                  <a:pt x="0" y="171895"/>
                </a:lnTo>
                <a:lnTo>
                  <a:pt x="33163" y="191517"/>
                </a:lnTo>
                <a:lnTo>
                  <a:pt x="33163" y="203671"/>
                </a:lnTo>
                <a:lnTo>
                  <a:pt x="31803" y="211889"/>
                </a:lnTo>
                <a:lnTo>
                  <a:pt x="29083" y="224160"/>
                </a:lnTo>
                <a:lnTo>
                  <a:pt x="27297" y="233112"/>
                </a:lnTo>
                <a:lnTo>
                  <a:pt x="26023" y="241566"/>
                </a:lnTo>
                <a:lnTo>
                  <a:pt x="25258" y="249521"/>
                </a:lnTo>
                <a:lnTo>
                  <a:pt x="25003" y="256976"/>
                </a:lnTo>
                <a:lnTo>
                  <a:pt x="26267" y="274508"/>
                </a:lnTo>
                <a:lnTo>
                  <a:pt x="45231" y="312451"/>
                </a:lnTo>
                <a:lnTo>
                  <a:pt x="87147" y="329690"/>
                </a:lnTo>
                <a:lnTo>
                  <a:pt x="106263" y="331118"/>
                </a:lnTo>
                <a:lnTo>
                  <a:pt x="110778" y="331118"/>
                </a:lnTo>
                <a:lnTo>
                  <a:pt x="110778" y="317921"/>
                </a:lnTo>
                <a:lnTo>
                  <a:pt x="108173" y="317921"/>
                </a:lnTo>
                <a:lnTo>
                  <a:pt x="96268" y="317102"/>
                </a:lnTo>
                <a:lnTo>
                  <a:pt x="62529" y="297101"/>
                </a:lnTo>
                <a:lnTo>
                  <a:pt x="54521" y="260102"/>
                </a:lnTo>
                <a:lnTo>
                  <a:pt x="54738" y="253666"/>
                </a:lnTo>
                <a:lnTo>
                  <a:pt x="55388" y="246514"/>
                </a:lnTo>
                <a:lnTo>
                  <a:pt x="56474" y="238646"/>
                </a:lnTo>
                <a:lnTo>
                  <a:pt x="57993" y="230063"/>
                </a:lnTo>
                <a:lnTo>
                  <a:pt x="59512" y="221761"/>
                </a:lnTo>
                <a:lnTo>
                  <a:pt x="60598" y="214740"/>
                </a:lnTo>
                <a:lnTo>
                  <a:pt x="61249" y="208999"/>
                </a:lnTo>
                <a:lnTo>
                  <a:pt x="61466" y="204539"/>
                </a:lnTo>
                <a:lnTo>
                  <a:pt x="60924" y="197491"/>
                </a:lnTo>
                <a:lnTo>
                  <a:pt x="32122" y="166339"/>
                </a:lnTo>
                <a:lnTo>
                  <a:pt x="32122" y="163215"/>
                </a:lnTo>
                <a:lnTo>
                  <a:pt x="60924" y="132063"/>
                </a:lnTo>
                <a:lnTo>
                  <a:pt x="61466" y="125014"/>
                </a:lnTo>
                <a:lnTo>
                  <a:pt x="61249" y="120555"/>
                </a:lnTo>
                <a:lnTo>
                  <a:pt x="60598" y="114814"/>
                </a:lnTo>
                <a:lnTo>
                  <a:pt x="59512" y="107793"/>
                </a:lnTo>
                <a:lnTo>
                  <a:pt x="57993" y="99491"/>
                </a:lnTo>
                <a:lnTo>
                  <a:pt x="56474" y="90907"/>
                </a:lnTo>
                <a:lnTo>
                  <a:pt x="55388" y="83040"/>
                </a:lnTo>
                <a:lnTo>
                  <a:pt x="54738" y="75888"/>
                </a:lnTo>
                <a:lnTo>
                  <a:pt x="54521" y="69452"/>
                </a:lnTo>
                <a:lnTo>
                  <a:pt x="55410" y="55491"/>
                </a:lnTo>
                <a:lnTo>
                  <a:pt x="76561" y="20569"/>
                </a:lnTo>
                <a:lnTo>
                  <a:pt x="108173" y="13196"/>
                </a:lnTo>
                <a:lnTo>
                  <a:pt x="110778" y="13196"/>
                </a:lnTo>
                <a:lnTo>
                  <a:pt x="11077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41151" y="4295278"/>
            <a:ext cx="65703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79400" algn="l"/>
                <a:tab pos="1110615" algn="l"/>
                <a:tab pos="2790190" algn="l"/>
                <a:tab pos="3931920" algn="l"/>
                <a:tab pos="4379595" algn="l"/>
                <a:tab pos="6429375" algn="l"/>
              </a:tabLst>
            </a:pPr>
            <a:r>
              <a:rPr sz="2800" spc="-5" dirty="0">
                <a:latin typeface="Cambria Math"/>
                <a:cs typeface="Cambria Math"/>
              </a:rPr>
              <a:t>Loss	</a:t>
            </a:r>
            <a:r>
              <a:rPr sz="2800" spc="8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120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r>
              <a:rPr sz="2800" spc="8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20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00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r>
              <a:rPr sz="2800" spc="200" dirty="0">
                <a:latin typeface="Cambria Math"/>
                <a:cs typeface="Cambria Math"/>
              </a:rPr>
              <a:t>,</a:t>
            </a:r>
            <a:r>
              <a:rPr sz="2800" spc="-150" dirty="0">
                <a:latin typeface="Cambria Math"/>
                <a:cs typeface="Cambria Math"/>
              </a:rPr>
              <a:t> </a:t>
            </a:r>
            <a:r>
              <a:rPr sz="2800" spc="28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000" spc="419" baseline="29166" dirty="0">
                <a:solidFill>
                  <a:srgbClr val="0070C0"/>
                </a:solidFill>
                <a:latin typeface="Cambria Math"/>
                <a:cs typeface="Cambria Math"/>
              </a:rPr>
              <a:t>–	</a:t>
            </a:r>
            <a:r>
              <a:rPr sz="2800" dirty="0">
                <a:latin typeface="Cambria Math"/>
                <a:cs typeface="Cambria Math"/>
              </a:rPr>
              <a:t>=</a:t>
            </a:r>
            <a:r>
              <a:rPr sz="2800" spc="160" dirty="0">
                <a:latin typeface="Cambria Math"/>
                <a:cs typeface="Cambria Math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max	0,	</a:t>
            </a: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487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+</a:t>
            </a:r>
            <a:r>
              <a:rPr sz="2800" spc="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𝛼</a:t>
            </a:r>
            <a:r>
              <a:rPr sz="2800" spc="85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− </a:t>
            </a: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	</a:t>
            </a:r>
            <a:r>
              <a:rPr sz="2800" dirty="0"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179251" y="4985394"/>
            <a:ext cx="7385684" cy="459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325"/>
              </a:lnSpc>
            </a:pPr>
            <a:r>
              <a:rPr sz="2800" dirty="0">
                <a:latin typeface="Arial MT"/>
                <a:cs typeface="Arial MT"/>
              </a:rPr>
              <a:t>•</a:t>
            </a:r>
            <a:r>
              <a:rPr sz="2800" spc="35" dirty="0">
                <a:latin typeface="Arial MT"/>
                <a:cs typeface="Arial MT"/>
              </a:rPr>
              <a:t> </a:t>
            </a:r>
            <a:r>
              <a:rPr sz="2800" spc="-10" dirty="0">
                <a:latin typeface="Calibri"/>
                <a:cs typeface="Calibri"/>
              </a:rPr>
              <a:t>Update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CNN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(function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5" dirty="0">
                <a:latin typeface="Cambria Math"/>
                <a:cs typeface="Cambria Math"/>
              </a:rPr>
              <a:t>𝐟</a:t>
            </a:r>
            <a:r>
              <a:rPr sz="2800" spc="-5" dirty="0">
                <a:latin typeface="Calibri"/>
                <a:cs typeface="Calibri"/>
              </a:rPr>
              <a:t>)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to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decrease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the</a:t>
            </a:r>
            <a:r>
              <a:rPr sz="2800" spc="-5" dirty="0">
                <a:latin typeface="Calibri"/>
                <a:cs typeface="Calibri"/>
              </a:rPr>
              <a:t> loss.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97510" y="5015306"/>
            <a:ext cx="1058545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8760">
              <a:lnSpc>
                <a:spcPts val="3290"/>
              </a:lnSpc>
            </a:pPr>
            <a:r>
              <a:rPr sz="5400" spc="540" baseline="-20061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r>
              <a:rPr sz="2600" spc="36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6703" y="5265785"/>
            <a:ext cx="3773170" cy="1210310"/>
            <a:chOff x="4196703" y="5265785"/>
            <a:chExt cx="3773170" cy="121031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96703" y="5265785"/>
              <a:ext cx="1817938" cy="121008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59025" y="5265785"/>
              <a:ext cx="1810584" cy="120765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158" y="4638675"/>
            <a:ext cx="11903075" cy="2095500"/>
            <a:chOff x="177158" y="4638675"/>
            <a:chExt cx="11903075" cy="209550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62729" y="5265785"/>
              <a:ext cx="1801770" cy="120117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96208" y="4657725"/>
              <a:ext cx="11864975" cy="2057400"/>
            </a:xfrm>
            <a:custGeom>
              <a:avLst/>
              <a:gdLst/>
              <a:ahLst/>
              <a:cxnLst/>
              <a:rect l="l" t="t" r="r" b="b"/>
              <a:pathLst>
                <a:path w="11864975" h="2057400">
                  <a:moveTo>
                    <a:pt x="0" y="342908"/>
                  </a:moveTo>
                  <a:lnTo>
                    <a:pt x="3130" y="296378"/>
                  </a:lnTo>
                  <a:lnTo>
                    <a:pt x="12249" y="251749"/>
                  </a:lnTo>
                  <a:lnTo>
                    <a:pt x="26947" y="209433"/>
                  </a:lnTo>
                  <a:lnTo>
                    <a:pt x="46816" y="169836"/>
                  </a:lnTo>
                  <a:lnTo>
                    <a:pt x="71449" y="133367"/>
                  </a:lnTo>
                  <a:lnTo>
                    <a:pt x="100435" y="100435"/>
                  </a:lnTo>
                  <a:lnTo>
                    <a:pt x="133367" y="71449"/>
                  </a:lnTo>
                  <a:lnTo>
                    <a:pt x="169835" y="46817"/>
                  </a:lnTo>
                  <a:lnTo>
                    <a:pt x="209432" y="26947"/>
                  </a:lnTo>
                  <a:lnTo>
                    <a:pt x="251749" y="12249"/>
                  </a:lnTo>
                  <a:lnTo>
                    <a:pt x="296377" y="3130"/>
                  </a:lnTo>
                  <a:lnTo>
                    <a:pt x="342907" y="0"/>
                  </a:lnTo>
                  <a:lnTo>
                    <a:pt x="11521592" y="0"/>
                  </a:lnTo>
                  <a:lnTo>
                    <a:pt x="11568122" y="3130"/>
                  </a:lnTo>
                  <a:lnTo>
                    <a:pt x="11612750" y="12249"/>
                  </a:lnTo>
                  <a:lnTo>
                    <a:pt x="11655067" y="26947"/>
                  </a:lnTo>
                  <a:lnTo>
                    <a:pt x="11694664" y="46817"/>
                  </a:lnTo>
                  <a:lnTo>
                    <a:pt x="11731133" y="71449"/>
                  </a:lnTo>
                  <a:lnTo>
                    <a:pt x="11764064" y="100435"/>
                  </a:lnTo>
                  <a:lnTo>
                    <a:pt x="11793051" y="133367"/>
                  </a:lnTo>
                  <a:lnTo>
                    <a:pt x="11817683" y="169836"/>
                  </a:lnTo>
                  <a:lnTo>
                    <a:pt x="11837552" y="209433"/>
                  </a:lnTo>
                  <a:lnTo>
                    <a:pt x="11852251" y="251749"/>
                  </a:lnTo>
                  <a:lnTo>
                    <a:pt x="11861369" y="296378"/>
                  </a:lnTo>
                  <a:lnTo>
                    <a:pt x="11864500" y="342908"/>
                  </a:lnTo>
                  <a:lnTo>
                    <a:pt x="11864500" y="1714491"/>
                  </a:lnTo>
                  <a:lnTo>
                    <a:pt x="11861369" y="1761021"/>
                  </a:lnTo>
                  <a:lnTo>
                    <a:pt x="11852251" y="1805650"/>
                  </a:lnTo>
                  <a:lnTo>
                    <a:pt x="11837552" y="1847966"/>
                  </a:lnTo>
                  <a:lnTo>
                    <a:pt x="11817683" y="1887564"/>
                  </a:lnTo>
                  <a:lnTo>
                    <a:pt x="11793051" y="1924032"/>
                  </a:lnTo>
                  <a:lnTo>
                    <a:pt x="11764064" y="1956964"/>
                  </a:lnTo>
                  <a:lnTo>
                    <a:pt x="11731133" y="1985950"/>
                  </a:lnTo>
                  <a:lnTo>
                    <a:pt x="11694664" y="2010583"/>
                  </a:lnTo>
                  <a:lnTo>
                    <a:pt x="11655067" y="2030452"/>
                  </a:lnTo>
                  <a:lnTo>
                    <a:pt x="11612750" y="2045151"/>
                  </a:lnTo>
                  <a:lnTo>
                    <a:pt x="11568122" y="2054269"/>
                  </a:lnTo>
                  <a:lnTo>
                    <a:pt x="11521592" y="2057400"/>
                  </a:lnTo>
                  <a:lnTo>
                    <a:pt x="342907" y="2057400"/>
                  </a:lnTo>
                  <a:lnTo>
                    <a:pt x="296377" y="2054269"/>
                  </a:lnTo>
                  <a:lnTo>
                    <a:pt x="251749" y="2045151"/>
                  </a:lnTo>
                  <a:lnTo>
                    <a:pt x="209432" y="2030452"/>
                  </a:lnTo>
                  <a:lnTo>
                    <a:pt x="169835" y="2010583"/>
                  </a:lnTo>
                  <a:lnTo>
                    <a:pt x="133367" y="1985950"/>
                  </a:lnTo>
                  <a:lnTo>
                    <a:pt x="100435" y="1956964"/>
                  </a:lnTo>
                  <a:lnTo>
                    <a:pt x="71449" y="1924032"/>
                  </a:lnTo>
                  <a:lnTo>
                    <a:pt x="46816" y="1887564"/>
                  </a:lnTo>
                  <a:lnTo>
                    <a:pt x="26947" y="1847966"/>
                  </a:lnTo>
                  <a:lnTo>
                    <a:pt x="12249" y="1805650"/>
                  </a:lnTo>
                  <a:lnTo>
                    <a:pt x="3130" y="1761021"/>
                  </a:lnTo>
                  <a:lnTo>
                    <a:pt x="0" y="1714491"/>
                  </a:lnTo>
                  <a:lnTo>
                    <a:pt x="0" y="342908"/>
                  </a:lnTo>
                  <a:close/>
                </a:path>
              </a:pathLst>
            </a:custGeom>
            <a:ln w="38100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606118" y="3984471"/>
            <a:ext cx="3111500" cy="1250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9055" algn="ctr">
              <a:lnSpc>
                <a:spcPct val="100000"/>
              </a:lnSpc>
              <a:spcBef>
                <a:spcPts val="100"/>
              </a:spcBef>
            </a:pPr>
            <a:r>
              <a:rPr sz="3200" b="1" spc="125" dirty="0">
                <a:solidFill>
                  <a:srgbClr val="C00000"/>
                </a:solidFill>
                <a:latin typeface="Cambria"/>
                <a:cs typeface="Cambria"/>
              </a:rPr>
              <a:t>Support</a:t>
            </a:r>
            <a:r>
              <a:rPr sz="3200" b="1" spc="250" dirty="0">
                <a:solidFill>
                  <a:srgbClr val="C00000"/>
                </a:solidFill>
                <a:latin typeface="Cambria"/>
                <a:cs typeface="Cambria"/>
              </a:rPr>
              <a:t> </a:t>
            </a:r>
            <a:r>
              <a:rPr sz="3200" b="1" spc="65" dirty="0">
                <a:solidFill>
                  <a:srgbClr val="C00000"/>
                </a:solidFill>
                <a:latin typeface="Cambria"/>
                <a:cs typeface="Cambria"/>
              </a:rPr>
              <a:t>Set:</a:t>
            </a:r>
            <a:endParaRPr sz="32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2440"/>
              </a:spcBef>
              <a:tabLst>
                <a:tab pos="1833880" algn="l"/>
              </a:tabLst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Rabbit	</a:t>
            </a: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3006" y="2548197"/>
            <a:ext cx="3737610" cy="2226945"/>
          </a:xfrm>
          <a:custGeom>
            <a:avLst/>
            <a:gdLst/>
            <a:ahLst/>
            <a:cxnLst/>
            <a:rect l="l" t="t" r="r" b="b"/>
            <a:pathLst>
              <a:path w="3737610" h="2226945">
                <a:moveTo>
                  <a:pt x="3622285" y="0"/>
                </a:moveTo>
                <a:lnTo>
                  <a:pt x="3622978" y="38094"/>
                </a:lnTo>
                <a:lnTo>
                  <a:pt x="3564108" y="39166"/>
                </a:lnTo>
                <a:lnTo>
                  <a:pt x="3390964" y="48513"/>
                </a:lnTo>
                <a:lnTo>
                  <a:pt x="3218515" y="63847"/>
                </a:lnTo>
                <a:lnTo>
                  <a:pt x="3047095" y="84968"/>
                </a:lnTo>
                <a:lnTo>
                  <a:pt x="2877042" y="111673"/>
                </a:lnTo>
                <a:lnTo>
                  <a:pt x="2708690" y="143766"/>
                </a:lnTo>
                <a:lnTo>
                  <a:pt x="2542374" y="181046"/>
                </a:lnTo>
                <a:lnTo>
                  <a:pt x="2378431" y="223312"/>
                </a:lnTo>
                <a:lnTo>
                  <a:pt x="2217197" y="270370"/>
                </a:lnTo>
                <a:lnTo>
                  <a:pt x="2058861" y="322066"/>
                </a:lnTo>
                <a:lnTo>
                  <a:pt x="1753090" y="438293"/>
                </a:lnTo>
                <a:lnTo>
                  <a:pt x="1463523" y="570503"/>
                </a:lnTo>
                <a:lnTo>
                  <a:pt x="1325438" y="642223"/>
                </a:lnTo>
                <a:lnTo>
                  <a:pt x="1192550" y="717282"/>
                </a:lnTo>
                <a:lnTo>
                  <a:pt x="1065051" y="795557"/>
                </a:lnTo>
                <a:lnTo>
                  <a:pt x="943279" y="876857"/>
                </a:lnTo>
                <a:lnTo>
                  <a:pt x="827570" y="960987"/>
                </a:lnTo>
                <a:lnTo>
                  <a:pt x="718258" y="1047758"/>
                </a:lnTo>
                <a:lnTo>
                  <a:pt x="615682" y="1136981"/>
                </a:lnTo>
                <a:lnTo>
                  <a:pt x="520178" y="1228464"/>
                </a:lnTo>
                <a:lnTo>
                  <a:pt x="432087" y="1322024"/>
                </a:lnTo>
                <a:lnTo>
                  <a:pt x="351750" y="1417474"/>
                </a:lnTo>
                <a:lnTo>
                  <a:pt x="279514" y="1514632"/>
                </a:lnTo>
                <a:lnTo>
                  <a:pt x="215727" y="1613314"/>
                </a:lnTo>
                <a:lnTo>
                  <a:pt x="160742" y="1713335"/>
                </a:lnTo>
                <a:lnTo>
                  <a:pt x="114922" y="1814509"/>
                </a:lnTo>
                <a:lnTo>
                  <a:pt x="78633" y="1916644"/>
                </a:lnTo>
                <a:lnTo>
                  <a:pt x="52211" y="2019683"/>
                </a:lnTo>
                <a:lnTo>
                  <a:pt x="39398" y="2111510"/>
                </a:lnTo>
                <a:lnTo>
                  <a:pt x="0" y="2109003"/>
                </a:lnTo>
                <a:lnTo>
                  <a:pt x="49772" y="2226703"/>
                </a:lnTo>
                <a:lnTo>
                  <a:pt x="114068" y="2116264"/>
                </a:lnTo>
                <a:lnTo>
                  <a:pt x="77529" y="2113939"/>
                </a:lnTo>
                <a:lnTo>
                  <a:pt x="89650" y="2027071"/>
                </a:lnTo>
                <a:lnTo>
                  <a:pt x="115111" y="1927777"/>
                </a:lnTo>
                <a:lnTo>
                  <a:pt x="150287" y="1828772"/>
                </a:lnTo>
                <a:lnTo>
                  <a:pt x="194840" y="1730396"/>
                </a:lnTo>
                <a:lnTo>
                  <a:pt x="248460" y="1632858"/>
                </a:lnTo>
                <a:lnTo>
                  <a:pt x="310833" y="1536364"/>
                </a:lnTo>
                <a:lnTo>
                  <a:pt x="381640" y="1441131"/>
                </a:lnTo>
                <a:lnTo>
                  <a:pt x="460554" y="1347370"/>
                </a:lnTo>
                <a:lnTo>
                  <a:pt x="547244" y="1255298"/>
                </a:lnTo>
                <a:lnTo>
                  <a:pt x="641376" y="1165127"/>
                </a:lnTo>
                <a:lnTo>
                  <a:pt x="742615" y="1077069"/>
                </a:lnTo>
                <a:lnTo>
                  <a:pt x="850629" y="991327"/>
                </a:lnTo>
                <a:lnTo>
                  <a:pt x="965066" y="908122"/>
                </a:lnTo>
                <a:lnTo>
                  <a:pt x="1085603" y="827647"/>
                </a:lnTo>
                <a:lnTo>
                  <a:pt x="1211893" y="750112"/>
                </a:lnTo>
                <a:lnTo>
                  <a:pt x="1343592" y="675727"/>
                </a:lnTo>
                <a:lnTo>
                  <a:pt x="1480229" y="604760"/>
                </a:lnTo>
                <a:lnTo>
                  <a:pt x="1767785" y="473467"/>
                </a:lnTo>
                <a:lnTo>
                  <a:pt x="2071550" y="358002"/>
                </a:lnTo>
                <a:lnTo>
                  <a:pt x="2228448" y="306776"/>
                </a:lnTo>
                <a:lnTo>
                  <a:pt x="2388529" y="260055"/>
                </a:lnTo>
                <a:lnTo>
                  <a:pt x="2551299" y="218090"/>
                </a:lnTo>
                <a:lnTo>
                  <a:pt x="2716427" y="181077"/>
                </a:lnTo>
                <a:lnTo>
                  <a:pt x="2883565" y="149216"/>
                </a:lnTo>
                <a:lnTo>
                  <a:pt x="3052380" y="122704"/>
                </a:lnTo>
                <a:lnTo>
                  <a:pt x="3222528" y="101742"/>
                </a:lnTo>
                <a:lnTo>
                  <a:pt x="3393683" y="86522"/>
                </a:lnTo>
                <a:lnTo>
                  <a:pt x="3565484" y="77247"/>
                </a:lnTo>
                <a:lnTo>
                  <a:pt x="3623671" y="76187"/>
                </a:lnTo>
                <a:lnTo>
                  <a:pt x="3624366" y="114280"/>
                </a:lnTo>
                <a:lnTo>
                  <a:pt x="3737606" y="55059"/>
                </a:lnTo>
                <a:lnTo>
                  <a:pt x="362228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231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231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46425" y="2628407"/>
            <a:ext cx="1754505" cy="2146935"/>
          </a:xfrm>
          <a:custGeom>
            <a:avLst/>
            <a:gdLst/>
            <a:ahLst/>
            <a:cxnLst/>
            <a:rect l="l" t="t" r="r" b="b"/>
            <a:pathLst>
              <a:path w="1754504" h="2146935">
                <a:moveTo>
                  <a:pt x="1629749" y="0"/>
                </a:moveTo>
                <a:lnTo>
                  <a:pt x="1595464" y="41518"/>
                </a:lnTo>
                <a:lnTo>
                  <a:pt x="1544182" y="46076"/>
                </a:lnTo>
                <a:lnTo>
                  <a:pt x="1487263" y="50342"/>
                </a:lnTo>
                <a:lnTo>
                  <a:pt x="1425309" y="54270"/>
                </a:lnTo>
                <a:lnTo>
                  <a:pt x="1359024" y="57812"/>
                </a:lnTo>
                <a:lnTo>
                  <a:pt x="1215698" y="63581"/>
                </a:lnTo>
                <a:lnTo>
                  <a:pt x="1062452" y="67292"/>
                </a:lnTo>
                <a:lnTo>
                  <a:pt x="903425" y="68611"/>
                </a:lnTo>
                <a:lnTo>
                  <a:pt x="861597" y="71746"/>
                </a:lnTo>
                <a:lnTo>
                  <a:pt x="819275" y="81144"/>
                </a:lnTo>
                <a:lnTo>
                  <a:pt x="777435" y="96447"/>
                </a:lnTo>
                <a:lnTo>
                  <a:pt x="736177" y="117356"/>
                </a:lnTo>
                <a:lnTo>
                  <a:pt x="695556" y="143597"/>
                </a:lnTo>
                <a:lnTo>
                  <a:pt x="655609" y="174920"/>
                </a:lnTo>
                <a:lnTo>
                  <a:pt x="616364" y="211104"/>
                </a:lnTo>
                <a:lnTo>
                  <a:pt x="577672" y="252138"/>
                </a:lnTo>
                <a:lnTo>
                  <a:pt x="503213" y="346781"/>
                </a:lnTo>
                <a:lnTo>
                  <a:pt x="432059" y="458033"/>
                </a:lnTo>
                <a:lnTo>
                  <a:pt x="364892" y="584178"/>
                </a:lnTo>
                <a:lnTo>
                  <a:pt x="302248" y="723755"/>
                </a:lnTo>
                <a:lnTo>
                  <a:pt x="244699" y="875295"/>
                </a:lnTo>
                <a:lnTo>
                  <a:pt x="192835" y="1037324"/>
                </a:lnTo>
                <a:lnTo>
                  <a:pt x="147256" y="1208358"/>
                </a:lnTo>
                <a:lnTo>
                  <a:pt x="108574" y="1386909"/>
                </a:lnTo>
                <a:lnTo>
                  <a:pt x="77405" y="1571492"/>
                </a:lnTo>
                <a:lnTo>
                  <a:pt x="54367" y="1760613"/>
                </a:lnTo>
                <a:lnTo>
                  <a:pt x="40085" y="1952782"/>
                </a:lnTo>
                <a:lnTo>
                  <a:pt x="38087" y="2031748"/>
                </a:lnTo>
                <a:lnTo>
                  <a:pt x="0" y="2030784"/>
                </a:lnTo>
                <a:lnTo>
                  <a:pt x="54241" y="2146494"/>
                </a:lnTo>
                <a:lnTo>
                  <a:pt x="114263" y="2033676"/>
                </a:lnTo>
                <a:lnTo>
                  <a:pt x="76175" y="2032712"/>
                </a:lnTo>
                <a:lnTo>
                  <a:pt x="78149" y="1954677"/>
                </a:lnTo>
                <a:lnTo>
                  <a:pt x="92297" y="1764330"/>
                </a:lnTo>
                <a:lnTo>
                  <a:pt x="115119" y="1576970"/>
                </a:lnTo>
                <a:lnTo>
                  <a:pt x="145996" y="1394119"/>
                </a:lnTo>
                <a:lnTo>
                  <a:pt x="184302" y="1217301"/>
                </a:lnTo>
                <a:lnTo>
                  <a:pt x="229407" y="1048043"/>
                </a:lnTo>
                <a:lnTo>
                  <a:pt x="280677" y="887874"/>
                </a:lnTo>
                <a:lnTo>
                  <a:pt x="337468" y="738332"/>
                </a:lnTo>
                <a:lnTo>
                  <a:pt x="399125" y="600950"/>
                </a:lnTo>
                <a:lnTo>
                  <a:pt x="464974" y="477279"/>
                </a:lnTo>
                <a:lnTo>
                  <a:pt x="534308" y="368876"/>
                </a:lnTo>
                <a:lnTo>
                  <a:pt x="606562" y="277036"/>
                </a:lnTo>
                <a:lnTo>
                  <a:pt x="643171" y="238211"/>
                </a:lnTo>
                <a:lnTo>
                  <a:pt x="680316" y="203963"/>
                </a:lnTo>
                <a:lnTo>
                  <a:pt x="717694" y="174654"/>
                </a:lnTo>
                <a:lnTo>
                  <a:pt x="755176" y="150441"/>
                </a:lnTo>
                <a:lnTo>
                  <a:pt x="792643" y="131453"/>
                </a:lnTo>
                <a:lnTo>
                  <a:pt x="829995" y="117792"/>
                </a:lnTo>
                <a:lnTo>
                  <a:pt x="905008" y="106700"/>
                </a:lnTo>
                <a:lnTo>
                  <a:pt x="1063066" y="105388"/>
                </a:lnTo>
                <a:lnTo>
                  <a:pt x="1216930" y="101662"/>
                </a:lnTo>
                <a:lnTo>
                  <a:pt x="1360807" y="95872"/>
                </a:lnTo>
                <a:lnTo>
                  <a:pt x="1427534" y="92306"/>
                </a:lnTo>
                <a:lnTo>
                  <a:pt x="1489887" y="88352"/>
                </a:lnTo>
                <a:lnTo>
                  <a:pt x="1547299" y="84051"/>
                </a:lnTo>
                <a:lnTo>
                  <a:pt x="1599166" y="79439"/>
                </a:lnTo>
                <a:lnTo>
                  <a:pt x="1645869" y="74452"/>
                </a:lnTo>
                <a:lnTo>
                  <a:pt x="1647422" y="74085"/>
                </a:lnTo>
                <a:lnTo>
                  <a:pt x="1656271" y="111180"/>
                </a:lnTo>
                <a:lnTo>
                  <a:pt x="1754191" y="29067"/>
                </a:lnTo>
                <a:lnTo>
                  <a:pt x="1629749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55628" y="3922185"/>
            <a:ext cx="181165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19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11290" y="4782520"/>
            <a:ext cx="11785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Squirrel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231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55628" y="3922185"/>
            <a:ext cx="181165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19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3830" y="3922185"/>
            <a:ext cx="182118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138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59026" y="3922185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76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03472" y="3922184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122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058440" y="3922183"/>
            <a:ext cx="18065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94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One-Shot</a:t>
            </a:r>
            <a:r>
              <a:rPr spc="280" dirty="0"/>
              <a:t> </a:t>
            </a:r>
            <a:r>
              <a:rPr spc="105" dirty="0"/>
              <a:t>Prediction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56" y="5265785"/>
            <a:ext cx="1673405" cy="11567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25579" y="4782520"/>
            <a:ext cx="5314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F</a:t>
            </a:r>
            <a:r>
              <a:rPr sz="2800" b="1" spc="-65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x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55628" y="5265785"/>
            <a:ext cx="1811489" cy="1207659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207588" y="3698120"/>
          <a:ext cx="1950085" cy="29140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35150"/>
              </a:tblGrid>
              <a:tr h="1859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T w="76200">
                      <a:solidFill>
                        <a:srgbClr val="FF0000"/>
                      </a:solidFill>
                      <a:prstDash val="solid"/>
                    </a:lnT>
                  </a:tcPr>
                </a:tc>
              </a:tr>
              <a:tr h="461665">
                <a:tc>
                  <a:txBody>
                    <a:bodyPr/>
                    <a:lstStyle/>
                    <a:p>
                      <a:pPr marR="301625" algn="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24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dist</a:t>
                      </a:r>
                      <a:r>
                        <a:rPr sz="2400" spc="10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=</a:t>
                      </a:r>
                      <a:r>
                        <a:rPr sz="2400" spc="100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 </a:t>
                      </a:r>
                      <a:r>
                        <a:rPr sz="2400" spc="-5" dirty="0">
                          <a:solidFill>
                            <a:srgbClr val="FF0000"/>
                          </a:solidFill>
                          <a:latin typeface="Cambria Math"/>
                          <a:cs typeface="Cambria Math"/>
                        </a:rPr>
                        <a:t>19</a:t>
                      </a:r>
                      <a:endParaRPr sz="2400">
                        <a:latin typeface="Cambria Math"/>
                        <a:cs typeface="Cambria Math"/>
                      </a:endParaRPr>
                    </a:p>
                  </a:txBody>
                  <a:tcPr marL="0" marR="0" marT="33019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solidFill>
                      <a:srgbClr val="FFF2CC"/>
                    </a:solidFill>
                  </a:tcPr>
                </a:tc>
              </a:tr>
              <a:tr h="21896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R="296545" algn="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2800" b="1" spc="-10" dirty="0">
                          <a:solidFill>
                            <a:srgbClr val="595959"/>
                          </a:solidFill>
                          <a:latin typeface="Calibri"/>
                          <a:cs typeface="Calibri"/>
                        </a:rPr>
                        <a:t>Squirrel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1905" marB="0">
                    <a:lnL w="76200">
                      <a:solidFill>
                        <a:srgbClr val="FF0000"/>
                      </a:solidFill>
                      <a:prstDash val="solid"/>
                    </a:lnL>
                    <a:lnR w="76200">
                      <a:solidFill>
                        <a:srgbClr val="FF0000"/>
                      </a:solidFill>
                      <a:prstDash val="solid"/>
                    </a:lnR>
                    <a:lnB w="76200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96703" y="5265785"/>
            <a:ext cx="1817938" cy="121008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606118" y="4782520"/>
            <a:ext cx="993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R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5" dirty="0">
                <a:solidFill>
                  <a:srgbClr val="595959"/>
                </a:solidFill>
                <a:latin typeface="Calibri"/>
                <a:cs typeface="Calibri"/>
              </a:rPr>
              <a:t>bbit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412" y="4782520"/>
            <a:ext cx="1277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5" dirty="0">
                <a:solidFill>
                  <a:srgbClr val="595959"/>
                </a:solidFill>
                <a:latin typeface="Calibri"/>
                <a:cs typeface="Calibri"/>
              </a:rPr>
              <a:t>Hamster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59024" y="5265785"/>
            <a:ext cx="1810584" cy="120765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05192" y="4782520"/>
            <a:ext cx="8102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595959"/>
                </a:solidFill>
                <a:latin typeface="Calibri"/>
                <a:cs typeface="Calibri"/>
              </a:rPr>
              <a:t>O</a:t>
            </a:r>
            <a:r>
              <a:rPr sz="2800" b="1" spc="-30" dirty="0">
                <a:solidFill>
                  <a:srgbClr val="595959"/>
                </a:solidFill>
                <a:latin typeface="Calibri"/>
                <a:cs typeface="Calibri"/>
              </a:rPr>
              <a:t>tt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7282" y="5265785"/>
            <a:ext cx="1806774" cy="12011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438586" y="4782520"/>
            <a:ext cx="10483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5" dirty="0">
                <a:solidFill>
                  <a:srgbClr val="595959"/>
                </a:solidFill>
                <a:latin typeface="Calibri"/>
                <a:cs typeface="Calibri"/>
              </a:rPr>
              <a:t>Be</a:t>
            </a:r>
            <a:r>
              <a:rPr sz="2800" b="1" spc="-35" dirty="0">
                <a:solidFill>
                  <a:srgbClr val="595959"/>
                </a:solidFill>
                <a:latin typeface="Calibri"/>
                <a:cs typeface="Calibri"/>
              </a:rPr>
              <a:t>a</a:t>
            </a:r>
            <a:r>
              <a:rPr sz="2800" b="1" spc="-25" dirty="0">
                <a:solidFill>
                  <a:srgbClr val="595959"/>
                </a:solidFill>
                <a:latin typeface="Calibri"/>
                <a:cs typeface="Calibri"/>
              </a:rPr>
              <a:t>v</a:t>
            </a:r>
            <a:r>
              <a:rPr sz="2800" b="1" dirty="0">
                <a:solidFill>
                  <a:srgbClr val="595959"/>
                </a:solidFill>
                <a:latin typeface="Calibri"/>
                <a:cs typeface="Calibri"/>
              </a:rPr>
              <a:t>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062729" y="5265785"/>
            <a:ext cx="1801770" cy="120117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68111" y="893278"/>
            <a:ext cx="2320691" cy="173761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549687" y="1298572"/>
            <a:ext cx="10350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Q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u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r>
              <a:rPr sz="2800" b="1" spc="15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2800" b="1" spc="-5" dirty="0">
                <a:solidFill>
                  <a:srgbClr val="C00000"/>
                </a:solidFill>
                <a:latin typeface="Calibri"/>
                <a:cs typeface="Calibri"/>
              </a:rPr>
              <a:t>y</a:t>
            </a:r>
            <a:r>
              <a:rPr sz="2800" b="1" dirty="0">
                <a:solidFill>
                  <a:srgbClr val="C00000"/>
                </a:solidFill>
                <a:latin typeface="Calibri"/>
                <a:cs typeface="Calibri"/>
              </a:rPr>
              <a:t>: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656" y="3922186"/>
            <a:ext cx="167386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231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3830" y="3922185"/>
            <a:ext cx="182118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14629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138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59026" y="3922185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19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259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76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3472" y="3922184"/>
            <a:ext cx="1811020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09550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122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58440" y="3922183"/>
            <a:ext cx="1806575" cy="46228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33020" rIns="0" bIns="0" rtlCol="0">
            <a:spAutoFit/>
          </a:bodyPr>
          <a:lstStyle/>
          <a:p>
            <a:pPr marL="291465">
              <a:lnSpc>
                <a:spcPct val="100000"/>
              </a:lnSpc>
              <a:spcBef>
                <a:spcPts val="260"/>
              </a:spcBef>
            </a:pPr>
            <a:r>
              <a:rPr sz="2400" dirty="0">
                <a:latin typeface="Cambria Math"/>
                <a:cs typeface="Cambria Math"/>
              </a:rPr>
              <a:t>dist</a:t>
            </a:r>
            <a:r>
              <a:rPr sz="2400" spc="10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r>
              <a:rPr sz="2400" spc="10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94</a:t>
            </a:r>
            <a:endParaRPr sz="24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3006" y="2571718"/>
            <a:ext cx="2225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5" dirty="0"/>
              <a:t>Summary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5543" y="114817"/>
            <a:ext cx="73005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Basic</a:t>
            </a:r>
            <a:r>
              <a:rPr spc="320" dirty="0"/>
              <a:t> </a:t>
            </a:r>
            <a:r>
              <a:rPr spc="95" dirty="0"/>
              <a:t>Idea</a:t>
            </a:r>
            <a:r>
              <a:rPr spc="320" dirty="0"/>
              <a:t> </a:t>
            </a:r>
            <a:r>
              <a:rPr spc="245" dirty="0"/>
              <a:t>of</a:t>
            </a:r>
            <a:r>
              <a:rPr spc="330" dirty="0"/>
              <a:t> </a:t>
            </a:r>
            <a:r>
              <a:rPr spc="114" dirty="0"/>
              <a:t>Few-Shot</a:t>
            </a:r>
            <a:r>
              <a:rPr spc="325" dirty="0"/>
              <a:t> </a:t>
            </a:r>
            <a:r>
              <a:rPr spc="114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93239" y="1287908"/>
            <a:ext cx="8061959" cy="3660140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5" dirty="0">
                <a:latin typeface="Calibri"/>
                <a:cs typeface="Calibri"/>
              </a:rPr>
              <a:t>Train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Siamese 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network</a:t>
            </a:r>
            <a:r>
              <a:rPr sz="28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on</a:t>
            </a:r>
            <a:r>
              <a:rPr sz="2800" spc="5" dirty="0">
                <a:latin typeface="Calibri"/>
                <a:cs typeface="Calibri"/>
              </a:rPr>
              <a:t> </a:t>
            </a:r>
            <a:r>
              <a:rPr sz="2800" spc="-15" dirty="0">
                <a:latin typeface="Calibri"/>
                <a:cs typeface="Calibri"/>
              </a:rPr>
              <a:t>large-scale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training</a:t>
            </a:r>
            <a:r>
              <a:rPr sz="2800" dirty="0">
                <a:latin typeface="Calibri"/>
                <a:cs typeface="Calibri"/>
              </a:rPr>
              <a:t> </a:t>
            </a:r>
            <a:r>
              <a:rPr sz="2800" spc="-10" dirty="0">
                <a:latin typeface="Calibri"/>
                <a:cs typeface="Calibri"/>
              </a:rPr>
              <a:t>set.</a:t>
            </a:r>
            <a:endParaRPr sz="2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4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C00000"/>
                </a:solidFill>
                <a:latin typeface="Calibri"/>
                <a:cs typeface="Calibri"/>
              </a:rPr>
              <a:t>support</a:t>
            </a:r>
            <a:r>
              <a:rPr sz="2800" spc="-10" dirty="0">
                <a:solidFill>
                  <a:srgbClr val="C00000"/>
                </a:solidFill>
                <a:latin typeface="Calibri"/>
                <a:cs typeface="Calibri"/>
              </a:rPr>
              <a:t> set</a:t>
            </a:r>
            <a:r>
              <a:rPr sz="28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latin typeface="Calibri"/>
                <a:cs typeface="Calibri"/>
              </a:rPr>
              <a:t>of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dirty="0">
                <a:latin typeface="Cambria Math"/>
                <a:cs typeface="Cambria Math"/>
              </a:rPr>
              <a:t>𝑘</a:t>
            </a:r>
            <a:r>
              <a:rPr sz="2800" dirty="0">
                <a:latin typeface="Calibri"/>
                <a:cs typeface="Calibri"/>
              </a:rPr>
              <a:t>-way</a:t>
            </a:r>
            <a:r>
              <a:rPr sz="2800" spc="-5" dirty="0">
                <a:latin typeface="Calibri"/>
                <a:cs typeface="Calibri"/>
              </a:rPr>
              <a:t> </a:t>
            </a:r>
            <a:r>
              <a:rPr sz="2800" spc="5" dirty="0">
                <a:latin typeface="Cambria Math"/>
                <a:cs typeface="Cambria Math"/>
              </a:rPr>
              <a:t>𝑛</a:t>
            </a:r>
            <a:r>
              <a:rPr sz="2800" spc="5" dirty="0">
                <a:latin typeface="Calibri"/>
                <a:cs typeface="Calibri"/>
              </a:rPr>
              <a:t>-shot.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mbria Math"/>
                <a:cs typeface="Cambria Math"/>
              </a:rPr>
              <a:t>𝑘</a:t>
            </a:r>
            <a:r>
              <a:rPr sz="2400" spc="-5" dirty="0">
                <a:latin typeface="Calibri"/>
                <a:cs typeface="Calibri"/>
              </a:rPr>
              <a:t>-way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means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𝑘</a:t>
            </a:r>
            <a:r>
              <a:rPr sz="2400" spc="70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classes.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mbria Math"/>
                <a:cs typeface="Cambria Math"/>
              </a:rPr>
              <a:t>𝑛</a:t>
            </a:r>
            <a:r>
              <a:rPr sz="2400" dirty="0">
                <a:latin typeface="Calibri"/>
                <a:cs typeface="Calibri"/>
              </a:rPr>
              <a:t>-shot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means every class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has </a:t>
            </a:r>
            <a:r>
              <a:rPr sz="2400" dirty="0">
                <a:latin typeface="Cambria Math"/>
                <a:cs typeface="Cambria Math"/>
              </a:rPr>
              <a:t>𝑛</a:t>
            </a:r>
            <a:r>
              <a:rPr sz="2400" spc="4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libri"/>
                <a:cs typeface="Calibri"/>
              </a:rPr>
              <a:t>samples.</a:t>
            </a:r>
            <a:endParaRPr sz="24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Calibri"/>
                <a:cs typeface="Calibri"/>
              </a:rPr>
              <a:t>The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training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set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does</a:t>
            </a:r>
            <a:r>
              <a:rPr sz="2400" spc="-1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not</a:t>
            </a:r>
            <a:r>
              <a:rPr sz="2400" spc="-15" dirty="0">
                <a:latin typeface="Calibri"/>
                <a:cs typeface="Calibri"/>
              </a:rPr>
              <a:t> contain</a:t>
            </a:r>
            <a:r>
              <a:rPr sz="2400" spc="-5" dirty="0">
                <a:latin typeface="Calibri"/>
                <a:cs typeface="Calibri"/>
              </a:rPr>
              <a:t> the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dirty="0">
                <a:latin typeface="Cambria Math"/>
                <a:cs typeface="Cambria Math"/>
              </a:rPr>
              <a:t>𝑘</a:t>
            </a:r>
            <a:r>
              <a:rPr sz="2400" spc="7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libri"/>
                <a:cs typeface="Calibri"/>
              </a:rPr>
              <a:t>classes.</a:t>
            </a:r>
            <a:endParaRPr sz="2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0" dirty="0">
                <a:latin typeface="Calibri"/>
                <a:cs typeface="Calibri"/>
              </a:rPr>
              <a:t>Given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10" dirty="0">
                <a:latin typeface="Calibri"/>
                <a:cs typeface="Calibri"/>
              </a:rPr>
              <a:t> </a:t>
            </a:r>
            <a:r>
              <a:rPr sz="2800" spc="-35" dirty="0">
                <a:solidFill>
                  <a:srgbClr val="C00000"/>
                </a:solidFill>
                <a:latin typeface="Calibri"/>
                <a:cs typeface="Calibri"/>
              </a:rPr>
              <a:t>query</a:t>
            </a:r>
            <a:r>
              <a:rPr sz="2800" spc="-35" dirty="0">
                <a:latin typeface="Calibri"/>
                <a:cs typeface="Calibri"/>
              </a:rPr>
              <a:t>,</a:t>
            </a:r>
            <a:r>
              <a:rPr sz="2800" spc="-10" dirty="0">
                <a:latin typeface="Calibri"/>
                <a:cs typeface="Calibri"/>
              </a:rPr>
              <a:t> predict</a:t>
            </a:r>
            <a:r>
              <a:rPr sz="2800" spc="-5" dirty="0">
                <a:latin typeface="Calibri"/>
                <a:cs typeface="Calibri"/>
              </a:rPr>
              <a:t> its </a:t>
            </a:r>
            <a:r>
              <a:rPr sz="2800" dirty="0">
                <a:latin typeface="Calibri"/>
                <a:cs typeface="Calibri"/>
              </a:rPr>
              <a:t>class.</a:t>
            </a:r>
            <a:endParaRPr sz="280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84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Calibri"/>
                <a:cs typeface="Calibri"/>
              </a:rPr>
              <a:t>Use the Siamese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network </a:t>
            </a:r>
            <a:r>
              <a:rPr sz="2400" spc="-15" dirty="0">
                <a:latin typeface="Calibri"/>
                <a:cs typeface="Calibri"/>
              </a:rPr>
              <a:t>to</a:t>
            </a:r>
            <a:r>
              <a:rPr sz="2400" spc="-10" dirty="0">
                <a:latin typeface="Calibri"/>
                <a:cs typeface="Calibri"/>
              </a:rPr>
              <a:t> compute</a:t>
            </a:r>
            <a:r>
              <a:rPr sz="2400" spc="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similarity</a:t>
            </a:r>
            <a:r>
              <a:rPr sz="2400" spc="-10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or </a:t>
            </a:r>
            <a:r>
              <a:rPr sz="2400" spc="-10" dirty="0">
                <a:latin typeface="Calibri"/>
                <a:cs typeface="Calibri"/>
              </a:rPr>
              <a:t>distance.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6212" y="114817"/>
            <a:ext cx="93008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  <a:r>
              <a:rPr spc="305" dirty="0"/>
              <a:t> </a:t>
            </a:r>
            <a:r>
              <a:rPr spc="165" dirty="0"/>
              <a:t>for</a:t>
            </a:r>
            <a:r>
              <a:rPr spc="325" dirty="0"/>
              <a:t> </a:t>
            </a:r>
            <a:r>
              <a:rPr spc="95" dirty="0"/>
              <a:t>Pairwise</a:t>
            </a:r>
            <a:r>
              <a:rPr spc="320" dirty="0"/>
              <a:t> </a:t>
            </a:r>
            <a:r>
              <a:rPr spc="120" dirty="0"/>
              <a:t>Similarity</a:t>
            </a:r>
          </a:p>
        </p:txBody>
      </p:sp>
      <p:sp>
        <p:nvSpPr>
          <p:cNvPr id="3" name="object 3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47720" y="5473393"/>
            <a:ext cx="572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95" dirty="0">
                <a:latin typeface="Cambria Math"/>
                <a:cs typeface="Cambria Math"/>
              </a:rPr>
              <a:t>𝐱</a:t>
            </a:r>
            <a:r>
              <a:rPr sz="4350" spc="142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91216" y="3042005"/>
            <a:ext cx="2743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1055" y="3239236"/>
            <a:ext cx="19494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165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2300">
              <a:latin typeface="Cambria Math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35828" y="4473319"/>
            <a:ext cx="226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3563" y="5633211"/>
            <a:ext cx="4946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30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44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30967" y="2884435"/>
            <a:ext cx="93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Dense </a:t>
            </a:r>
            <a:r>
              <a:rPr sz="2000" b="1" spc="-1190" dirty="0">
                <a:solidFill>
                  <a:srgbClr val="7F7F7F"/>
                </a:solidFill>
                <a:latin typeface="Courier New"/>
                <a:cs typeface="Courier New"/>
              </a:rPr>
              <a:t> </a:t>
            </a: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Layers</a:t>
            </a:r>
            <a:endParaRPr sz="2000">
              <a:latin typeface="Courier New"/>
              <a:cs typeface="Courier New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05787" y="3325750"/>
            <a:ext cx="1066305" cy="693992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352415" y="35283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539955" y="4093079"/>
            <a:ext cx="927735" cy="282575"/>
          </a:xfrm>
          <a:custGeom>
            <a:avLst/>
            <a:gdLst/>
            <a:ahLst/>
            <a:cxnLst/>
            <a:rect l="l" t="t" r="r" b="b"/>
            <a:pathLst>
              <a:path w="927734" h="282575">
                <a:moveTo>
                  <a:pt x="837468" y="0"/>
                </a:moveTo>
                <a:lnTo>
                  <a:pt x="833450" y="11459"/>
                </a:lnTo>
                <a:lnTo>
                  <a:pt x="849793" y="18552"/>
                </a:lnTo>
                <a:lnTo>
                  <a:pt x="863848" y="28370"/>
                </a:lnTo>
                <a:lnTo>
                  <a:pt x="892386" y="73878"/>
                </a:lnTo>
                <a:lnTo>
                  <a:pt x="900720" y="115662"/>
                </a:lnTo>
                <a:lnTo>
                  <a:pt x="901762" y="139749"/>
                </a:lnTo>
                <a:lnTo>
                  <a:pt x="900715" y="164650"/>
                </a:lnTo>
                <a:lnTo>
                  <a:pt x="892343" y="207587"/>
                </a:lnTo>
                <a:lnTo>
                  <a:pt x="863866" y="253825"/>
                </a:lnTo>
                <a:lnTo>
                  <a:pt x="833895" y="270866"/>
                </a:lnTo>
                <a:lnTo>
                  <a:pt x="837468" y="282326"/>
                </a:lnTo>
                <a:lnTo>
                  <a:pt x="875978" y="264262"/>
                </a:lnTo>
                <a:lnTo>
                  <a:pt x="904292" y="232990"/>
                </a:lnTo>
                <a:lnTo>
                  <a:pt x="921705" y="191113"/>
                </a:lnTo>
                <a:lnTo>
                  <a:pt x="927508" y="141237"/>
                </a:lnTo>
                <a:lnTo>
                  <a:pt x="926053" y="115355"/>
                </a:lnTo>
                <a:lnTo>
                  <a:pt x="914408" y="69479"/>
                </a:lnTo>
                <a:lnTo>
                  <a:pt x="891311" y="32132"/>
                </a:lnTo>
                <a:lnTo>
                  <a:pt x="857936" y="7389"/>
                </a:lnTo>
                <a:lnTo>
                  <a:pt x="837468" y="0"/>
                </a:lnTo>
                <a:close/>
              </a:path>
              <a:path w="927734" h="282575">
                <a:moveTo>
                  <a:pt x="90041" y="0"/>
                </a:moveTo>
                <a:lnTo>
                  <a:pt x="51625" y="18100"/>
                </a:lnTo>
                <a:lnTo>
                  <a:pt x="23291" y="49485"/>
                </a:lnTo>
                <a:lnTo>
                  <a:pt x="5823" y="91436"/>
                </a:lnTo>
                <a:lnTo>
                  <a:pt x="0" y="141237"/>
                </a:lnTo>
                <a:lnTo>
                  <a:pt x="1451" y="167175"/>
                </a:lnTo>
                <a:lnTo>
                  <a:pt x="13060" y="213051"/>
                </a:lnTo>
                <a:lnTo>
                  <a:pt x="36100" y="250277"/>
                </a:lnTo>
                <a:lnTo>
                  <a:pt x="69512" y="274945"/>
                </a:lnTo>
                <a:lnTo>
                  <a:pt x="90041" y="282326"/>
                </a:lnTo>
                <a:lnTo>
                  <a:pt x="93612" y="270866"/>
                </a:lnTo>
                <a:lnTo>
                  <a:pt x="77526" y="263741"/>
                </a:lnTo>
                <a:lnTo>
                  <a:pt x="63643" y="253825"/>
                </a:lnTo>
                <a:lnTo>
                  <a:pt x="35165" y="207587"/>
                </a:lnTo>
                <a:lnTo>
                  <a:pt x="26794" y="164650"/>
                </a:lnTo>
                <a:lnTo>
                  <a:pt x="25747" y="139749"/>
                </a:lnTo>
                <a:lnTo>
                  <a:pt x="26794" y="115662"/>
                </a:lnTo>
                <a:lnTo>
                  <a:pt x="35165" y="73878"/>
                </a:lnTo>
                <a:lnTo>
                  <a:pt x="63755" y="28370"/>
                </a:lnTo>
                <a:lnTo>
                  <a:pt x="94060" y="11459"/>
                </a:lnTo>
                <a:lnTo>
                  <a:pt x="900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005167" y="4003780"/>
            <a:ext cx="1391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mbria Math"/>
                <a:cs typeface="Cambria Math"/>
              </a:rPr>
              <a:t>s</a:t>
            </a:r>
            <a:r>
              <a:rPr sz="2400" spc="-5" dirty="0">
                <a:latin typeface="Cambria Math"/>
                <a:cs typeface="Cambria Math"/>
              </a:rPr>
              <a:t>i</a:t>
            </a:r>
            <a:r>
              <a:rPr sz="2400" dirty="0">
                <a:latin typeface="Cambria Math"/>
                <a:cs typeface="Cambria Math"/>
              </a:rPr>
              <a:t>m </a:t>
            </a:r>
            <a:r>
              <a:rPr sz="2400" spc="-60" dirty="0">
                <a:latin typeface="Cambria Math"/>
                <a:cs typeface="Cambria Math"/>
              </a:rPr>
              <a:t> </a:t>
            </a:r>
            <a:r>
              <a:rPr sz="2400" spc="20" dirty="0">
                <a:latin typeface="Cambria Math"/>
                <a:cs typeface="Cambria Math"/>
              </a:rPr>
              <a:t>𝐱</a:t>
            </a:r>
            <a:r>
              <a:rPr sz="2700" spc="300" baseline="-15432" dirty="0">
                <a:latin typeface="Cambria Math"/>
                <a:cs typeface="Cambria Math"/>
              </a:rPr>
              <a:t>$</a:t>
            </a:r>
            <a:r>
              <a:rPr sz="2400" dirty="0">
                <a:latin typeface="Cambria Math"/>
                <a:cs typeface="Cambria Math"/>
              </a:rPr>
              <a:t>,</a:t>
            </a:r>
            <a:r>
              <a:rPr sz="2400" spc="-135" dirty="0">
                <a:latin typeface="Cambria Math"/>
                <a:cs typeface="Cambria Math"/>
              </a:rPr>
              <a:t> </a:t>
            </a:r>
            <a:r>
              <a:rPr sz="2400" spc="75" dirty="0">
                <a:latin typeface="Cambria Math"/>
                <a:cs typeface="Cambria Math"/>
              </a:rPr>
              <a:t>𝐱</a:t>
            </a:r>
            <a:r>
              <a:rPr sz="2700" spc="60" baseline="-15432" dirty="0">
                <a:latin typeface="Cambria Math"/>
                <a:cs typeface="Cambria Math"/>
              </a:rPr>
              <a:t>2</a:t>
            </a:r>
            <a:endParaRPr sz="2700" baseline="-15432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8523903" y="3544538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299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49"/>
                </a:lnTo>
                <a:lnTo>
                  <a:pt x="1100137" y="285749"/>
                </a:lnTo>
                <a:lnTo>
                  <a:pt x="1385887" y="142874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11890" y="3553555"/>
            <a:ext cx="239843" cy="235403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608744" y="3148438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Sigmoid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218492" y="1316484"/>
            <a:ext cx="104394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latin typeface="Courier New"/>
                <a:cs typeface="Courier New"/>
              </a:rPr>
              <a:t>Loss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242593" y="1332545"/>
            <a:ext cx="2332990" cy="523240"/>
          </a:xfrm>
          <a:prstGeom prst="rect">
            <a:avLst/>
          </a:prstGeom>
          <a:solidFill>
            <a:srgbClr val="FFF2CC"/>
          </a:solidFill>
        </p:spPr>
        <p:txBody>
          <a:bodyPr vert="horz" wrap="square" lIns="0" tIns="76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60"/>
              </a:spcBef>
            </a:pPr>
            <a:r>
              <a:rPr sz="2800" b="1" spc="-10" dirty="0">
                <a:solidFill>
                  <a:srgbClr val="C00000"/>
                </a:solidFill>
                <a:latin typeface="Courier New"/>
                <a:cs typeface="Courier New"/>
              </a:rPr>
              <a:t>Target</a:t>
            </a:r>
            <a:r>
              <a:rPr sz="2800" b="1" spc="-55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=</a:t>
            </a:r>
            <a:r>
              <a:rPr sz="2800" b="1" spc="-50" dirty="0">
                <a:solidFill>
                  <a:srgbClr val="C00000"/>
                </a:solidFill>
                <a:latin typeface="Courier New"/>
                <a:cs typeface="Courier New"/>
              </a:rPr>
              <a:t> </a:t>
            </a:r>
            <a:r>
              <a:rPr sz="2800" b="1" dirty="0">
                <a:solidFill>
                  <a:srgbClr val="C00000"/>
                </a:solidFill>
                <a:latin typeface="Courier New"/>
                <a:cs typeface="Courier New"/>
              </a:rPr>
              <a:t>1</a:t>
            </a:r>
            <a:endParaRPr sz="28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95203" y="1451282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8" y="0"/>
                </a:moveTo>
                <a:lnTo>
                  <a:pt x="1191578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8" y="171450"/>
                </a:lnTo>
                <a:lnTo>
                  <a:pt x="1100138" y="285750"/>
                </a:lnTo>
                <a:lnTo>
                  <a:pt x="1385888" y="142875"/>
                </a:lnTo>
                <a:lnTo>
                  <a:pt x="1100138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587563" y="1929077"/>
            <a:ext cx="285750" cy="1257300"/>
          </a:xfrm>
          <a:custGeom>
            <a:avLst/>
            <a:gdLst/>
            <a:ahLst/>
            <a:cxnLst/>
            <a:rect l="l" t="t" r="r" b="b"/>
            <a:pathLst>
              <a:path w="285750" h="1257300">
                <a:moveTo>
                  <a:pt x="142875" y="0"/>
                </a:moveTo>
                <a:lnTo>
                  <a:pt x="0" y="285750"/>
                </a:lnTo>
                <a:lnTo>
                  <a:pt x="114300" y="194310"/>
                </a:lnTo>
                <a:lnTo>
                  <a:pt x="114298" y="1256709"/>
                </a:lnTo>
                <a:lnTo>
                  <a:pt x="171448" y="1256709"/>
                </a:lnTo>
                <a:lnTo>
                  <a:pt x="171450" y="194310"/>
                </a:lnTo>
                <a:lnTo>
                  <a:pt x="285750" y="285750"/>
                </a:lnTo>
                <a:lnTo>
                  <a:pt x="14287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721600" y="2590800"/>
            <a:ext cx="1473200" cy="1574800"/>
            <a:chOff x="7721600" y="2590800"/>
            <a:chExt cx="1473200" cy="1574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21600" y="2590800"/>
              <a:ext cx="1473200" cy="15748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734853" y="3278474"/>
              <a:ext cx="664845" cy="764540"/>
            </a:xfrm>
            <a:custGeom>
              <a:avLst/>
              <a:gdLst/>
              <a:ahLst/>
              <a:cxnLst/>
              <a:rect l="l" t="t" r="r" b="b"/>
              <a:pathLst>
                <a:path w="664845" h="764539">
                  <a:moveTo>
                    <a:pt x="664368" y="0"/>
                  </a:moveTo>
                  <a:lnTo>
                    <a:pt x="0" y="0"/>
                  </a:lnTo>
                  <a:lnTo>
                    <a:pt x="0" y="764380"/>
                  </a:lnTo>
                  <a:lnTo>
                    <a:pt x="664368" y="764380"/>
                  </a:lnTo>
                  <a:lnTo>
                    <a:pt x="664368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399222" y="2599818"/>
              <a:ext cx="678815" cy="1443355"/>
            </a:xfrm>
            <a:custGeom>
              <a:avLst/>
              <a:gdLst/>
              <a:ahLst/>
              <a:cxnLst/>
              <a:rect l="l" t="t" r="r" b="b"/>
              <a:pathLst>
                <a:path w="678815" h="1443354">
                  <a:moveTo>
                    <a:pt x="678656" y="0"/>
                  </a:moveTo>
                  <a:lnTo>
                    <a:pt x="0" y="678656"/>
                  </a:lnTo>
                  <a:lnTo>
                    <a:pt x="0" y="1443036"/>
                  </a:lnTo>
                  <a:lnTo>
                    <a:pt x="678656" y="764379"/>
                  </a:lnTo>
                  <a:lnTo>
                    <a:pt x="678656" y="0"/>
                  </a:lnTo>
                  <a:close/>
                </a:path>
              </a:pathLst>
            </a:custGeom>
            <a:solidFill>
              <a:srgbClr val="497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34853" y="2599818"/>
              <a:ext cx="1343025" cy="678815"/>
            </a:xfrm>
            <a:custGeom>
              <a:avLst/>
              <a:gdLst/>
              <a:ahLst/>
              <a:cxnLst/>
              <a:rect l="l" t="t" r="r" b="b"/>
              <a:pathLst>
                <a:path w="1343025" h="678814">
                  <a:moveTo>
                    <a:pt x="1343025" y="0"/>
                  </a:moveTo>
                  <a:lnTo>
                    <a:pt x="678657" y="0"/>
                  </a:lnTo>
                  <a:lnTo>
                    <a:pt x="0" y="678656"/>
                  </a:lnTo>
                  <a:lnTo>
                    <a:pt x="664368" y="678656"/>
                  </a:lnTo>
                  <a:lnTo>
                    <a:pt x="1343025" y="0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67037" y="114817"/>
            <a:ext cx="6258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0" dirty="0"/>
              <a:t>CNN</a:t>
            </a:r>
            <a:r>
              <a:rPr spc="315" dirty="0"/>
              <a:t> </a:t>
            </a:r>
            <a:r>
              <a:rPr spc="165" dirty="0"/>
              <a:t>for</a:t>
            </a:r>
            <a:r>
              <a:rPr spc="315" dirty="0"/>
              <a:t> </a:t>
            </a:r>
            <a:r>
              <a:rPr spc="95" dirty="0"/>
              <a:t>Feature</a:t>
            </a:r>
            <a:r>
              <a:rPr spc="320" dirty="0"/>
              <a:t> </a:t>
            </a:r>
            <a:r>
              <a:rPr spc="125" dirty="0"/>
              <a:t>Extraction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20" y="2599819"/>
            <a:ext cx="2020637" cy="151547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4394200" y="2590800"/>
            <a:ext cx="3175000" cy="1574800"/>
            <a:chOff x="4394200" y="2590800"/>
            <a:chExt cx="3175000" cy="157480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4200" y="2590800"/>
              <a:ext cx="1765300" cy="157480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399860" y="2914529"/>
              <a:ext cx="1321435" cy="1128395"/>
            </a:xfrm>
            <a:custGeom>
              <a:avLst/>
              <a:gdLst/>
              <a:ahLst/>
              <a:cxnLst/>
              <a:rect l="l" t="t" r="r" b="b"/>
              <a:pathLst>
                <a:path w="1321435" h="1128395">
                  <a:moveTo>
                    <a:pt x="1321440" y="0"/>
                  </a:moveTo>
                  <a:lnTo>
                    <a:pt x="0" y="0"/>
                  </a:lnTo>
                  <a:lnTo>
                    <a:pt x="0" y="1128324"/>
                  </a:lnTo>
                  <a:lnTo>
                    <a:pt x="1321440" y="1128324"/>
                  </a:lnTo>
                  <a:lnTo>
                    <a:pt x="1321440" y="0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721299" y="2599818"/>
              <a:ext cx="314960" cy="1443355"/>
            </a:xfrm>
            <a:custGeom>
              <a:avLst/>
              <a:gdLst/>
              <a:ahLst/>
              <a:cxnLst/>
              <a:rect l="l" t="t" r="r" b="b"/>
              <a:pathLst>
                <a:path w="314960" h="1443354">
                  <a:moveTo>
                    <a:pt x="314712" y="0"/>
                  </a:moveTo>
                  <a:lnTo>
                    <a:pt x="0" y="314712"/>
                  </a:lnTo>
                  <a:lnTo>
                    <a:pt x="0" y="1443036"/>
                  </a:lnTo>
                  <a:lnTo>
                    <a:pt x="314712" y="1128323"/>
                  </a:lnTo>
                  <a:lnTo>
                    <a:pt x="314712" y="0"/>
                  </a:lnTo>
                  <a:close/>
                </a:path>
              </a:pathLst>
            </a:custGeom>
            <a:solidFill>
              <a:srgbClr val="497D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399860" y="2599818"/>
              <a:ext cx="1636395" cy="314960"/>
            </a:xfrm>
            <a:custGeom>
              <a:avLst/>
              <a:gdLst/>
              <a:ahLst/>
              <a:cxnLst/>
              <a:rect l="l" t="t" r="r" b="b"/>
              <a:pathLst>
                <a:path w="1636395" h="314960">
                  <a:moveTo>
                    <a:pt x="1636151" y="0"/>
                  </a:moveTo>
                  <a:lnTo>
                    <a:pt x="314712" y="0"/>
                  </a:lnTo>
                  <a:lnTo>
                    <a:pt x="0" y="314712"/>
                  </a:lnTo>
                  <a:lnTo>
                    <a:pt x="1321438" y="314712"/>
                  </a:lnTo>
                  <a:lnTo>
                    <a:pt x="1636151" y="0"/>
                  </a:lnTo>
                  <a:close/>
                </a:path>
              </a:pathLst>
            </a:custGeom>
            <a:solidFill>
              <a:srgbClr val="7BAF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7600" y="3187700"/>
              <a:ext cx="1371600" cy="393700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0771423" y="2085713"/>
            <a:ext cx="128905" cy="2228850"/>
          </a:xfrm>
          <a:custGeom>
            <a:avLst/>
            <a:gdLst/>
            <a:ahLst/>
            <a:cxnLst/>
            <a:rect l="l" t="t" r="r" b="b"/>
            <a:pathLst>
              <a:path w="128904" h="2228850">
                <a:moveTo>
                  <a:pt x="128575" y="0"/>
                </a:moveTo>
                <a:lnTo>
                  <a:pt x="0" y="0"/>
                </a:lnTo>
                <a:lnTo>
                  <a:pt x="0" y="2228353"/>
                </a:lnTo>
                <a:lnTo>
                  <a:pt x="128575" y="2228353"/>
                </a:lnTo>
                <a:lnTo>
                  <a:pt x="128575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584608" y="4634865"/>
            <a:ext cx="599440" cy="471170"/>
          </a:xfrm>
          <a:custGeom>
            <a:avLst/>
            <a:gdLst/>
            <a:ahLst/>
            <a:cxnLst/>
            <a:rect l="l" t="t" r="r" b="b"/>
            <a:pathLst>
              <a:path w="599440" h="471170">
                <a:moveTo>
                  <a:pt x="448994" y="0"/>
                </a:moveTo>
                <a:lnTo>
                  <a:pt x="442297" y="19100"/>
                </a:lnTo>
                <a:lnTo>
                  <a:pt x="469535" y="30921"/>
                </a:lnTo>
                <a:lnTo>
                  <a:pt x="492960" y="47284"/>
                </a:lnTo>
                <a:lnTo>
                  <a:pt x="528369" y="93638"/>
                </a:lnTo>
                <a:lnTo>
                  <a:pt x="549205" y="156177"/>
                </a:lnTo>
                <a:lnTo>
                  <a:pt x="556150" y="232916"/>
                </a:lnTo>
                <a:lnTo>
                  <a:pt x="554406" y="274418"/>
                </a:lnTo>
                <a:lnTo>
                  <a:pt x="540453" y="345979"/>
                </a:lnTo>
                <a:lnTo>
                  <a:pt x="512455" y="401867"/>
                </a:lnTo>
                <a:lnTo>
                  <a:pt x="469853" y="439570"/>
                </a:lnTo>
                <a:lnTo>
                  <a:pt x="443040" y="451445"/>
                </a:lnTo>
                <a:lnTo>
                  <a:pt x="448994" y="470545"/>
                </a:lnTo>
                <a:lnTo>
                  <a:pt x="513176" y="440438"/>
                </a:lnTo>
                <a:lnTo>
                  <a:pt x="560367" y="388317"/>
                </a:lnTo>
                <a:lnTo>
                  <a:pt x="589389" y="318523"/>
                </a:lnTo>
                <a:lnTo>
                  <a:pt x="596644" y="278626"/>
                </a:lnTo>
                <a:lnTo>
                  <a:pt x="599062" y="235397"/>
                </a:lnTo>
                <a:lnTo>
                  <a:pt x="596636" y="192260"/>
                </a:lnTo>
                <a:lnTo>
                  <a:pt x="589357" y="152394"/>
                </a:lnTo>
                <a:lnTo>
                  <a:pt x="577227" y="115799"/>
                </a:lnTo>
                <a:lnTo>
                  <a:pt x="538733" y="53555"/>
                </a:lnTo>
                <a:lnTo>
                  <a:pt x="483108" y="12317"/>
                </a:lnTo>
                <a:lnTo>
                  <a:pt x="448994" y="0"/>
                </a:lnTo>
                <a:close/>
              </a:path>
              <a:path w="599440" h="471170">
                <a:moveTo>
                  <a:pt x="150068" y="0"/>
                </a:moveTo>
                <a:lnTo>
                  <a:pt x="86041" y="30169"/>
                </a:lnTo>
                <a:lnTo>
                  <a:pt x="38818" y="82476"/>
                </a:lnTo>
                <a:lnTo>
                  <a:pt x="9704" y="152394"/>
                </a:lnTo>
                <a:lnTo>
                  <a:pt x="2426" y="192260"/>
                </a:lnTo>
                <a:lnTo>
                  <a:pt x="0" y="235397"/>
                </a:lnTo>
                <a:lnTo>
                  <a:pt x="2418" y="278626"/>
                </a:lnTo>
                <a:lnTo>
                  <a:pt x="9673" y="318523"/>
                </a:lnTo>
                <a:lnTo>
                  <a:pt x="21766" y="355087"/>
                </a:lnTo>
                <a:lnTo>
                  <a:pt x="60166" y="417129"/>
                </a:lnTo>
                <a:lnTo>
                  <a:pt x="115853" y="458243"/>
                </a:lnTo>
                <a:lnTo>
                  <a:pt x="150068" y="470545"/>
                </a:lnTo>
                <a:lnTo>
                  <a:pt x="156020" y="451445"/>
                </a:lnTo>
                <a:lnTo>
                  <a:pt x="129208" y="439570"/>
                </a:lnTo>
                <a:lnTo>
                  <a:pt x="106070" y="423044"/>
                </a:lnTo>
                <a:lnTo>
                  <a:pt x="70817" y="376039"/>
                </a:lnTo>
                <a:lnTo>
                  <a:pt x="49888" y="312105"/>
                </a:lnTo>
                <a:lnTo>
                  <a:pt x="42912" y="232916"/>
                </a:lnTo>
                <a:lnTo>
                  <a:pt x="44656" y="192772"/>
                </a:lnTo>
                <a:lnTo>
                  <a:pt x="58608" y="123133"/>
                </a:lnTo>
                <a:lnTo>
                  <a:pt x="86653" y="68190"/>
                </a:lnTo>
                <a:lnTo>
                  <a:pt x="129627" y="30921"/>
                </a:lnTo>
                <a:lnTo>
                  <a:pt x="156764" y="19100"/>
                </a:lnTo>
                <a:lnTo>
                  <a:pt x="1500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316122" y="4494500"/>
            <a:ext cx="714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4340" algn="l"/>
              </a:tabLst>
            </a:pPr>
            <a:r>
              <a:rPr sz="4000" dirty="0">
                <a:latin typeface="Cambria Math"/>
                <a:cs typeface="Cambria Math"/>
              </a:rPr>
              <a:t>𝐟	𝐱</a:t>
            </a:r>
            <a:endParaRPr sz="4000">
              <a:latin typeface="Cambria Math"/>
              <a:cs typeface="Cambria Math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57500" y="3200400"/>
            <a:ext cx="1371600" cy="3937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245600" y="3149600"/>
            <a:ext cx="1358900" cy="39370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3231033" y="2497644"/>
            <a:ext cx="787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Conv,  Pool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367702" y="2843621"/>
            <a:ext cx="10922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Flatten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1940" y="4494499"/>
            <a:ext cx="2927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latin typeface="Cambria Math"/>
                <a:cs typeface="Cambria Math"/>
              </a:rPr>
              <a:t>𝐱</a:t>
            </a:r>
            <a:endParaRPr sz="4000">
              <a:latin typeface="Cambria Math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94382" y="2482278"/>
            <a:ext cx="787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 marR="5080" indent="-762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7F7F7F"/>
                </a:solidFill>
                <a:latin typeface="Courier New"/>
                <a:cs typeface="Courier New"/>
              </a:rPr>
              <a:t>Conv,  Pool</a:t>
            </a:r>
            <a:endParaRPr sz="2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3750" y="114817"/>
            <a:ext cx="8064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Siamese</a:t>
            </a:r>
            <a:r>
              <a:rPr spc="315" dirty="0"/>
              <a:t> </a:t>
            </a:r>
            <a:r>
              <a:rPr spc="180" dirty="0"/>
              <a:t>Network</a:t>
            </a:r>
            <a:r>
              <a:rPr spc="310" dirty="0"/>
              <a:t> </a:t>
            </a:r>
            <a:r>
              <a:rPr spc="150" dirty="0"/>
              <a:t>with</a:t>
            </a:r>
            <a:r>
              <a:rPr spc="325" dirty="0"/>
              <a:t> </a:t>
            </a:r>
            <a:r>
              <a:rPr spc="105" dirty="0"/>
              <a:t>Triplet</a:t>
            </a:r>
            <a:r>
              <a:rPr spc="330" dirty="0"/>
              <a:t> </a:t>
            </a:r>
            <a:r>
              <a:rPr spc="185" dirty="0"/>
              <a:t>Loss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1752600"/>
            <a:ext cx="2527300" cy="381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87980" y="1302665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3556000"/>
            <a:ext cx="2527300" cy="381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87980" y="310169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5800" y="5346700"/>
            <a:ext cx="2527300" cy="3810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387980" y="4900733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915028" y="1295046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80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7996" y="1746219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5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7"/>
                </a:lnTo>
                <a:lnTo>
                  <a:pt x="672313" y="74910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5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1"/>
                </a:lnTo>
                <a:lnTo>
                  <a:pt x="697911" y="310654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5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4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7"/>
                </a:lnTo>
                <a:lnTo>
                  <a:pt x="46886" y="98506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14315" y="1631387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260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450" spc="390" baseline="27777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929317" y="3094078"/>
            <a:ext cx="100330" cy="1198880"/>
          </a:xfrm>
          <a:custGeom>
            <a:avLst/>
            <a:gdLst/>
            <a:ahLst/>
            <a:cxnLst/>
            <a:rect l="l" t="t" r="r" b="b"/>
            <a:pathLst>
              <a:path w="100329" h="1198879">
                <a:moveTo>
                  <a:pt x="100012" y="0"/>
                </a:moveTo>
                <a:lnTo>
                  <a:pt x="0" y="0"/>
                </a:lnTo>
                <a:lnTo>
                  <a:pt x="0" y="1198563"/>
                </a:lnTo>
                <a:lnTo>
                  <a:pt x="100012" y="1198563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84222" y="3545253"/>
            <a:ext cx="676910" cy="376555"/>
          </a:xfrm>
          <a:custGeom>
            <a:avLst/>
            <a:gdLst/>
            <a:ahLst/>
            <a:cxnLst/>
            <a:rect l="l" t="t" r="r" b="b"/>
            <a:pathLst>
              <a:path w="676909" h="376554">
                <a:moveTo>
                  <a:pt x="556426" y="0"/>
                </a:moveTo>
                <a:lnTo>
                  <a:pt x="551068" y="15279"/>
                </a:lnTo>
                <a:lnTo>
                  <a:pt x="572859" y="24736"/>
                </a:lnTo>
                <a:lnTo>
                  <a:pt x="591599" y="37826"/>
                </a:lnTo>
                <a:lnTo>
                  <a:pt x="619926" y="74909"/>
                </a:lnTo>
                <a:lnTo>
                  <a:pt x="636595" y="124940"/>
                </a:lnTo>
                <a:lnTo>
                  <a:pt x="642151" y="186331"/>
                </a:lnTo>
                <a:lnTo>
                  <a:pt x="640756" y="219533"/>
                </a:lnTo>
                <a:lnTo>
                  <a:pt x="629594" y="276782"/>
                </a:lnTo>
                <a:lnTo>
                  <a:pt x="607195" y="321493"/>
                </a:lnTo>
                <a:lnTo>
                  <a:pt x="573113" y="351655"/>
                </a:lnTo>
                <a:lnTo>
                  <a:pt x="551663" y="361156"/>
                </a:lnTo>
                <a:lnTo>
                  <a:pt x="556426" y="376435"/>
                </a:lnTo>
                <a:lnTo>
                  <a:pt x="607771" y="352349"/>
                </a:lnTo>
                <a:lnTo>
                  <a:pt x="645524" y="310653"/>
                </a:lnTo>
                <a:lnTo>
                  <a:pt x="668741" y="254817"/>
                </a:lnTo>
                <a:lnTo>
                  <a:pt x="676480" y="188316"/>
                </a:lnTo>
                <a:lnTo>
                  <a:pt x="674539" y="153807"/>
                </a:lnTo>
                <a:lnTo>
                  <a:pt x="659012" y="92638"/>
                </a:lnTo>
                <a:lnTo>
                  <a:pt x="628217" y="42843"/>
                </a:lnTo>
                <a:lnTo>
                  <a:pt x="583717" y="9853"/>
                </a:lnTo>
                <a:lnTo>
                  <a:pt x="556426" y="0"/>
                </a:lnTo>
                <a:close/>
              </a:path>
              <a:path w="676909" h="376554">
                <a:moveTo>
                  <a:pt x="120054" y="0"/>
                </a:moveTo>
                <a:lnTo>
                  <a:pt x="68832" y="24134"/>
                </a:lnTo>
                <a:lnTo>
                  <a:pt x="31055" y="65980"/>
                </a:lnTo>
                <a:lnTo>
                  <a:pt x="7763" y="121914"/>
                </a:lnTo>
                <a:lnTo>
                  <a:pt x="0" y="188316"/>
                </a:lnTo>
                <a:lnTo>
                  <a:pt x="1934" y="222900"/>
                </a:lnTo>
                <a:lnTo>
                  <a:pt x="17412" y="284068"/>
                </a:lnTo>
                <a:lnTo>
                  <a:pt x="48133" y="333702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5"/>
                </a:lnTo>
                <a:lnTo>
                  <a:pt x="84856" y="338434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1"/>
                </a:lnTo>
                <a:lnTo>
                  <a:pt x="35724" y="154216"/>
                </a:lnTo>
                <a:lnTo>
                  <a:pt x="46886" y="98504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240541" y="3430420"/>
            <a:ext cx="8064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6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450" spc="89" baseline="27777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450" baseline="27777">
              <a:latin typeface="Cambria Math"/>
              <a:cs typeface="Cambria Math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30112" y="4886761"/>
            <a:ext cx="113030" cy="1211580"/>
            <a:chOff x="5930112" y="4886761"/>
            <a:chExt cx="113030" cy="1211580"/>
          </a:xfrm>
        </p:grpSpPr>
        <p:sp>
          <p:nvSpPr>
            <p:cNvPr id="16" name="object 16"/>
            <p:cNvSpPr/>
            <p:nvPr/>
          </p:nvSpPr>
          <p:spPr>
            <a:xfrm>
              <a:off x="5936462" y="4893112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100012" y="0"/>
                  </a:moveTo>
                  <a:lnTo>
                    <a:pt x="0" y="0"/>
                  </a:lnTo>
                  <a:lnTo>
                    <a:pt x="0" y="1198563"/>
                  </a:lnTo>
                  <a:lnTo>
                    <a:pt x="100012" y="1198563"/>
                  </a:lnTo>
                  <a:lnTo>
                    <a:pt x="100012" y="0"/>
                  </a:lnTo>
                  <a:close/>
                </a:path>
              </a:pathLst>
            </a:custGeom>
            <a:solidFill>
              <a:srgbClr val="0070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36462" y="4893111"/>
              <a:ext cx="100330" cy="1198880"/>
            </a:xfrm>
            <a:custGeom>
              <a:avLst/>
              <a:gdLst/>
              <a:ahLst/>
              <a:cxnLst/>
              <a:rect l="l" t="t" r="r" b="b"/>
              <a:pathLst>
                <a:path w="100329" h="1198879">
                  <a:moveTo>
                    <a:pt x="0" y="0"/>
                  </a:moveTo>
                  <a:lnTo>
                    <a:pt x="100012" y="0"/>
                  </a:lnTo>
                  <a:lnTo>
                    <a:pt x="100012" y="1198563"/>
                  </a:lnTo>
                  <a:lnTo>
                    <a:pt x="0" y="119856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/>
          <p:nvPr/>
        </p:nvSpPr>
        <p:spPr>
          <a:xfrm>
            <a:off x="6457996" y="5322456"/>
            <a:ext cx="728980" cy="376555"/>
          </a:xfrm>
          <a:custGeom>
            <a:avLst/>
            <a:gdLst/>
            <a:ahLst/>
            <a:cxnLst/>
            <a:rect l="l" t="t" r="r" b="b"/>
            <a:pathLst>
              <a:path w="728979" h="376554">
                <a:moveTo>
                  <a:pt x="608813" y="0"/>
                </a:moveTo>
                <a:lnTo>
                  <a:pt x="603455" y="15279"/>
                </a:lnTo>
                <a:lnTo>
                  <a:pt x="625246" y="24736"/>
                </a:lnTo>
                <a:lnTo>
                  <a:pt x="643986" y="37826"/>
                </a:lnTo>
                <a:lnTo>
                  <a:pt x="672313" y="74909"/>
                </a:lnTo>
                <a:lnTo>
                  <a:pt x="688982" y="124941"/>
                </a:lnTo>
                <a:lnTo>
                  <a:pt x="694538" y="186333"/>
                </a:lnTo>
                <a:lnTo>
                  <a:pt x="693143" y="219533"/>
                </a:lnTo>
                <a:lnTo>
                  <a:pt x="681981" y="276783"/>
                </a:lnTo>
                <a:lnTo>
                  <a:pt x="659582" y="321493"/>
                </a:lnTo>
                <a:lnTo>
                  <a:pt x="625500" y="351656"/>
                </a:lnTo>
                <a:lnTo>
                  <a:pt x="604051" y="361156"/>
                </a:lnTo>
                <a:lnTo>
                  <a:pt x="608813" y="376435"/>
                </a:lnTo>
                <a:lnTo>
                  <a:pt x="660159" y="352350"/>
                </a:lnTo>
                <a:lnTo>
                  <a:pt x="697911" y="310653"/>
                </a:lnTo>
                <a:lnTo>
                  <a:pt x="721129" y="254818"/>
                </a:lnTo>
                <a:lnTo>
                  <a:pt x="728868" y="188316"/>
                </a:lnTo>
                <a:lnTo>
                  <a:pt x="726927" y="153807"/>
                </a:lnTo>
                <a:lnTo>
                  <a:pt x="711399" y="92639"/>
                </a:lnTo>
                <a:lnTo>
                  <a:pt x="680604" y="42844"/>
                </a:lnTo>
                <a:lnTo>
                  <a:pt x="636105" y="9853"/>
                </a:lnTo>
                <a:lnTo>
                  <a:pt x="608813" y="0"/>
                </a:lnTo>
                <a:close/>
              </a:path>
              <a:path w="728979" h="376554">
                <a:moveTo>
                  <a:pt x="120054" y="0"/>
                </a:moveTo>
                <a:lnTo>
                  <a:pt x="68832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6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6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214315" y="5207625"/>
            <a:ext cx="85788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76555" algn="l"/>
              </a:tabLst>
            </a:pP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325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450" spc="487" baseline="27777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450" baseline="27777">
              <a:latin typeface="Cambria Math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508105" y="1836957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361344" y="250882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15" dirty="0">
                <a:latin typeface="Cambria Math"/>
                <a:cs typeface="Cambria Math"/>
              </a:rPr>
              <a:t>𝑑</a:t>
            </a:r>
            <a:r>
              <a:rPr sz="3000" spc="322" baseline="29166" dirty="0">
                <a:latin typeface="Cambria Math"/>
                <a:cs typeface="Cambria Math"/>
              </a:rPr>
              <a:t>7</a:t>
            </a:r>
            <a:r>
              <a:rPr sz="3000" spc="622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736330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326379" y="256076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4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623809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438901" y="261398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687428" y="261085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1" y="0"/>
                </a:moveTo>
                <a:lnTo>
                  <a:pt x="527792" y="13369"/>
                </a:lnTo>
                <a:lnTo>
                  <a:pt x="546860" y="21643"/>
                </a:lnTo>
                <a:lnTo>
                  <a:pt x="563257" y="33098"/>
                </a:lnTo>
                <a:lnTo>
                  <a:pt x="588044" y="65545"/>
                </a:lnTo>
                <a:lnTo>
                  <a:pt x="602628" y="109323"/>
                </a:lnTo>
                <a:lnTo>
                  <a:pt x="607490" y="163041"/>
                </a:lnTo>
                <a:lnTo>
                  <a:pt x="606269" y="192092"/>
                </a:lnTo>
                <a:lnTo>
                  <a:pt x="596502" y="242184"/>
                </a:lnTo>
                <a:lnTo>
                  <a:pt x="576904" y="281306"/>
                </a:lnTo>
                <a:lnTo>
                  <a:pt x="547083" y="307699"/>
                </a:lnTo>
                <a:lnTo>
                  <a:pt x="528314" y="316011"/>
                </a:lnTo>
                <a:lnTo>
                  <a:pt x="532481" y="329380"/>
                </a:lnTo>
                <a:lnTo>
                  <a:pt x="577408" y="308306"/>
                </a:lnTo>
                <a:lnTo>
                  <a:pt x="610443" y="271821"/>
                </a:lnTo>
                <a:lnTo>
                  <a:pt x="630757" y="222965"/>
                </a:lnTo>
                <a:lnTo>
                  <a:pt x="637529" y="164777"/>
                </a:lnTo>
                <a:lnTo>
                  <a:pt x="635831" y="134581"/>
                </a:lnTo>
                <a:lnTo>
                  <a:pt x="622244" y="81059"/>
                </a:lnTo>
                <a:lnTo>
                  <a:pt x="595298" y="37488"/>
                </a:lnTo>
                <a:lnTo>
                  <a:pt x="556361" y="8621"/>
                </a:lnTo>
                <a:lnTo>
                  <a:pt x="532481" y="0"/>
                </a:lnTo>
                <a:close/>
              </a:path>
              <a:path w="63754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470435" y="2508821"/>
            <a:ext cx="757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225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3000" spc="337" baseline="29166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958188" y="261085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5" y="0"/>
                </a:moveTo>
                <a:lnTo>
                  <a:pt x="481756" y="13369"/>
                </a:lnTo>
                <a:lnTo>
                  <a:pt x="500823" y="21643"/>
                </a:lnTo>
                <a:lnTo>
                  <a:pt x="517221" y="33098"/>
                </a:lnTo>
                <a:lnTo>
                  <a:pt x="542008" y="65545"/>
                </a:lnTo>
                <a:lnTo>
                  <a:pt x="556592" y="109323"/>
                </a:lnTo>
                <a:lnTo>
                  <a:pt x="561454" y="163041"/>
                </a:lnTo>
                <a:lnTo>
                  <a:pt x="560233" y="192092"/>
                </a:lnTo>
                <a:lnTo>
                  <a:pt x="550466" y="242184"/>
                </a:lnTo>
                <a:lnTo>
                  <a:pt x="530868" y="281306"/>
                </a:lnTo>
                <a:lnTo>
                  <a:pt x="501046" y="307699"/>
                </a:lnTo>
                <a:lnTo>
                  <a:pt x="482278" y="316011"/>
                </a:lnTo>
                <a:lnTo>
                  <a:pt x="486445" y="329380"/>
                </a:lnTo>
                <a:lnTo>
                  <a:pt x="531372" y="308306"/>
                </a:lnTo>
                <a:lnTo>
                  <a:pt x="564407" y="271821"/>
                </a:lnTo>
                <a:lnTo>
                  <a:pt x="584721" y="222965"/>
                </a:lnTo>
                <a:lnTo>
                  <a:pt x="591493" y="164777"/>
                </a:lnTo>
                <a:lnTo>
                  <a:pt x="589795" y="134581"/>
                </a:lnTo>
                <a:lnTo>
                  <a:pt x="576207" y="81059"/>
                </a:lnTo>
                <a:lnTo>
                  <a:pt x="549262" y="37488"/>
                </a:lnTo>
                <a:lnTo>
                  <a:pt x="510325" y="8621"/>
                </a:lnTo>
                <a:lnTo>
                  <a:pt x="486445" y="0"/>
                </a:lnTo>
                <a:close/>
              </a:path>
              <a:path w="59182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397090" y="2508821"/>
            <a:ext cx="1057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793265" y="2273490"/>
            <a:ext cx="172720" cy="83629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508105" y="3878879"/>
            <a:ext cx="645795" cy="1799589"/>
          </a:xfrm>
          <a:custGeom>
            <a:avLst/>
            <a:gdLst/>
            <a:ahLst/>
            <a:cxnLst/>
            <a:rect l="l" t="t" r="r" b="b"/>
            <a:pathLst>
              <a:path w="645795" h="1799589">
                <a:moveTo>
                  <a:pt x="0" y="0"/>
                </a:moveTo>
                <a:lnTo>
                  <a:pt x="73982" y="1420"/>
                </a:lnTo>
                <a:lnTo>
                  <a:pt x="141897" y="5465"/>
                </a:lnTo>
                <a:lnTo>
                  <a:pt x="201807" y="11813"/>
                </a:lnTo>
                <a:lnTo>
                  <a:pt x="251774" y="20140"/>
                </a:lnTo>
                <a:lnTo>
                  <a:pt x="289864" y="30125"/>
                </a:lnTo>
                <a:lnTo>
                  <a:pt x="322659" y="53773"/>
                </a:lnTo>
                <a:lnTo>
                  <a:pt x="322659" y="845797"/>
                </a:lnTo>
                <a:lnTo>
                  <a:pt x="331181" y="858127"/>
                </a:lnTo>
                <a:lnTo>
                  <a:pt x="393544" y="879430"/>
                </a:lnTo>
                <a:lnTo>
                  <a:pt x="443511" y="887757"/>
                </a:lnTo>
                <a:lnTo>
                  <a:pt x="503421" y="894105"/>
                </a:lnTo>
                <a:lnTo>
                  <a:pt x="571336" y="898150"/>
                </a:lnTo>
                <a:lnTo>
                  <a:pt x="645319" y="899571"/>
                </a:lnTo>
                <a:lnTo>
                  <a:pt x="571336" y="900991"/>
                </a:lnTo>
                <a:lnTo>
                  <a:pt x="503421" y="905036"/>
                </a:lnTo>
                <a:lnTo>
                  <a:pt x="443511" y="911384"/>
                </a:lnTo>
                <a:lnTo>
                  <a:pt x="393544" y="919711"/>
                </a:lnTo>
                <a:lnTo>
                  <a:pt x="355454" y="929696"/>
                </a:lnTo>
                <a:lnTo>
                  <a:pt x="322659" y="953344"/>
                </a:lnTo>
                <a:lnTo>
                  <a:pt x="322659" y="1745368"/>
                </a:lnTo>
                <a:lnTo>
                  <a:pt x="314137" y="1757698"/>
                </a:lnTo>
                <a:lnTo>
                  <a:pt x="251774" y="1779001"/>
                </a:lnTo>
                <a:lnTo>
                  <a:pt x="201807" y="1787328"/>
                </a:lnTo>
                <a:lnTo>
                  <a:pt x="141897" y="1793676"/>
                </a:lnTo>
                <a:lnTo>
                  <a:pt x="73982" y="1797721"/>
                </a:lnTo>
                <a:lnTo>
                  <a:pt x="0" y="179914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361344" y="4553131"/>
            <a:ext cx="8623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800" spc="270" dirty="0">
                <a:latin typeface="Cambria Math"/>
                <a:cs typeface="Cambria Math"/>
              </a:rPr>
              <a:t>𝑑</a:t>
            </a:r>
            <a:r>
              <a:rPr sz="3000" spc="405" baseline="29166" dirty="0">
                <a:latin typeface="Cambria Math"/>
                <a:cs typeface="Cambria Math"/>
              </a:rPr>
              <a:t>–</a:t>
            </a:r>
            <a:r>
              <a:rPr sz="3000" spc="615" baseline="29166" dirty="0">
                <a:latin typeface="Cambria Math"/>
                <a:cs typeface="Cambria Math"/>
              </a:rPr>
              <a:t> </a:t>
            </a:r>
            <a:r>
              <a:rPr sz="2800" dirty="0">
                <a:latin typeface="Cambria Math"/>
                <a:cs typeface="Cambria Math"/>
              </a:rPr>
              <a:t>=</a:t>
            </a:r>
            <a:endParaRPr sz="2800">
              <a:latin typeface="Cambria Math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1736330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9" y="0"/>
                </a:moveTo>
                <a:lnTo>
                  <a:pt x="0" y="0"/>
                </a:lnTo>
                <a:lnTo>
                  <a:pt x="0" y="429567"/>
                </a:lnTo>
                <a:lnTo>
                  <a:pt x="26739" y="429567"/>
                </a:lnTo>
                <a:lnTo>
                  <a:pt x="267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26379" y="4605073"/>
            <a:ext cx="27305" cy="429895"/>
          </a:xfrm>
          <a:custGeom>
            <a:avLst/>
            <a:gdLst/>
            <a:ahLst/>
            <a:cxnLst/>
            <a:rect l="l" t="t" r="r" b="b"/>
            <a:pathLst>
              <a:path w="27304" h="429895">
                <a:moveTo>
                  <a:pt x="26738" y="0"/>
                </a:moveTo>
                <a:lnTo>
                  <a:pt x="0" y="0"/>
                </a:lnTo>
                <a:lnTo>
                  <a:pt x="0" y="429567"/>
                </a:lnTo>
                <a:lnTo>
                  <a:pt x="26738" y="429567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623809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438901" y="4658295"/>
            <a:ext cx="27305" cy="323215"/>
          </a:xfrm>
          <a:custGeom>
            <a:avLst/>
            <a:gdLst/>
            <a:ahLst/>
            <a:cxnLst/>
            <a:rect l="l" t="t" r="r" b="b"/>
            <a:pathLst>
              <a:path w="27304" h="323214">
                <a:moveTo>
                  <a:pt x="26738" y="0"/>
                </a:moveTo>
                <a:lnTo>
                  <a:pt x="0" y="0"/>
                </a:lnTo>
                <a:lnTo>
                  <a:pt x="0" y="323129"/>
                </a:lnTo>
                <a:lnTo>
                  <a:pt x="26738" y="323129"/>
                </a:lnTo>
                <a:lnTo>
                  <a:pt x="267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87428" y="4655165"/>
            <a:ext cx="591820" cy="329565"/>
          </a:xfrm>
          <a:custGeom>
            <a:avLst/>
            <a:gdLst/>
            <a:ahLst/>
            <a:cxnLst/>
            <a:rect l="l" t="t" r="r" b="b"/>
            <a:pathLst>
              <a:path w="591820" h="329564">
                <a:moveTo>
                  <a:pt x="486444" y="0"/>
                </a:moveTo>
                <a:lnTo>
                  <a:pt x="481755" y="13369"/>
                </a:lnTo>
                <a:lnTo>
                  <a:pt x="500822" y="21643"/>
                </a:lnTo>
                <a:lnTo>
                  <a:pt x="517220" y="33098"/>
                </a:lnTo>
                <a:lnTo>
                  <a:pt x="542006" y="65545"/>
                </a:lnTo>
                <a:lnTo>
                  <a:pt x="556591" y="109323"/>
                </a:lnTo>
                <a:lnTo>
                  <a:pt x="561453" y="163041"/>
                </a:lnTo>
                <a:lnTo>
                  <a:pt x="560232" y="192092"/>
                </a:lnTo>
                <a:lnTo>
                  <a:pt x="550465" y="242184"/>
                </a:lnTo>
                <a:lnTo>
                  <a:pt x="530866" y="281306"/>
                </a:lnTo>
                <a:lnTo>
                  <a:pt x="501045" y="307699"/>
                </a:lnTo>
                <a:lnTo>
                  <a:pt x="482277" y="316011"/>
                </a:lnTo>
                <a:lnTo>
                  <a:pt x="486444" y="329380"/>
                </a:lnTo>
                <a:lnTo>
                  <a:pt x="531371" y="308306"/>
                </a:lnTo>
                <a:lnTo>
                  <a:pt x="564405" y="271821"/>
                </a:lnTo>
                <a:lnTo>
                  <a:pt x="584720" y="222965"/>
                </a:lnTo>
                <a:lnTo>
                  <a:pt x="591492" y="164777"/>
                </a:lnTo>
                <a:lnTo>
                  <a:pt x="589793" y="134581"/>
                </a:lnTo>
                <a:lnTo>
                  <a:pt x="576206" y="81059"/>
                </a:lnTo>
                <a:lnTo>
                  <a:pt x="549261" y="37488"/>
                </a:lnTo>
                <a:lnTo>
                  <a:pt x="510323" y="8621"/>
                </a:lnTo>
                <a:lnTo>
                  <a:pt x="486444" y="0"/>
                </a:lnTo>
                <a:close/>
              </a:path>
              <a:path w="591820" h="329564">
                <a:moveTo>
                  <a:pt x="105046" y="0"/>
                </a:moveTo>
                <a:lnTo>
                  <a:pt x="60228" y="21117"/>
                </a:lnTo>
                <a:lnTo>
                  <a:pt x="27172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2" y="195038"/>
                </a:lnTo>
                <a:lnTo>
                  <a:pt x="15236" y="248560"/>
                </a:lnTo>
                <a:lnTo>
                  <a:pt x="42116" y="291990"/>
                </a:lnTo>
                <a:lnTo>
                  <a:pt x="81096" y="320769"/>
                </a:lnTo>
                <a:lnTo>
                  <a:pt x="105046" y="329380"/>
                </a:lnTo>
                <a:lnTo>
                  <a:pt x="109214" y="316011"/>
                </a:lnTo>
                <a:lnTo>
                  <a:pt x="90446" y="307699"/>
                </a:lnTo>
                <a:lnTo>
                  <a:pt x="74249" y="296130"/>
                </a:lnTo>
                <a:lnTo>
                  <a:pt x="49571" y="263226"/>
                </a:lnTo>
                <a:lnTo>
                  <a:pt x="34921" y="218473"/>
                </a:lnTo>
                <a:lnTo>
                  <a:pt x="30038" y="163041"/>
                </a:lnTo>
                <a:lnTo>
                  <a:pt x="31258" y="134939"/>
                </a:lnTo>
                <a:lnTo>
                  <a:pt x="41025" y="86191"/>
                </a:lnTo>
                <a:lnTo>
                  <a:pt x="60657" y="47732"/>
                </a:lnTo>
                <a:lnTo>
                  <a:pt x="90739" y="21643"/>
                </a:lnTo>
                <a:lnTo>
                  <a:pt x="109735" y="13369"/>
                </a:lnTo>
                <a:lnTo>
                  <a:pt x="1050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470435" y="4553131"/>
            <a:ext cx="7131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332740" algn="l"/>
              </a:tabLst>
            </a:pPr>
            <a:r>
              <a:rPr sz="2800" dirty="0">
                <a:latin typeface="Cambria Math"/>
                <a:cs typeface="Cambria Math"/>
              </a:rPr>
              <a:t>𝐟	</a:t>
            </a:r>
            <a:r>
              <a:rPr sz="2800" spc="50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3000" spc="75" baseline="29166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912150" y="4655165"/>
            <a:ext cx="637540" cy="329565"/>
          </a:xfrm>
          <a:custGeom>
            <a:avLst/>
            <a:gdLst/>
            <a:ahLst/>
            <a:cxnLst/>
            <a:rect l="l" t="t" r="r" b="b"/>
            <a:pathLst>
              <a:path w="637540" h="329564">
                <a:moveTo>
                  <a:pt x="532483" y="0"/>
                </a:moveTo>
                <a:lnTo>
                  <a:pt x="527794" y="13369"/>
                </a:lnTo>
                <a:lnTo>
                  <a:pt x="546861" y="21643"/>
                </a:lnTo>
                <a:lnTo>
                  <a:pt x="563258" y="33098"/>
                </a:lnTo>
                <a:lnTo>
                  <a:pt x="588045" y="65545"/>
                </a:lnTo>
                <a:lnTo>
                  <a:pt x="602630" y="109323"/>
                </a:lnTo>
                <a:lnTo>
                  <a:pt x="607491" y="163041"/>
                </a:lnTo>
                <a:lnTo>
                  <a:pt x="606270" y="192092"/>
                </a:lnTo>
                <a:lnTo>
                  <a:pt x="596503" y="242184"/>
                </a:lnTo>
                <a:lnTo>
                  <a:pt x="576905" y="281306"/>
                </a:lnTo>
                <a:lnTo>
                  <a:pt x="547084" y="307699"/>
                </a:lnTo>
                <a:lnTo>
                  <a:pt x="528316" y="316011"/>
                </a:lnTo>
                <a:lnTo>
                  <a:pt x="532483" y="329380"/>
                </a:lnTo>
                <a:lnTo>
                  <a:pt x="577410" y="308306"/>
                </a:lnTo>
                <a:lnTo>
                  <a:pt x="610444" y="271821"/>
                </a:lnTo>
                <a:lnTo>
                  <a:pt x="630759" y="222965"/>
                </a:lnTo>
                <a:lnTo>
                  <a:pt x="637531" y="164777"/>
                </a:lnTo>
                <a:lnTo>
                  <a:pt x="635832" y="134581"/>
                </a:lnTo>
                <a:lnTo>
                  <a:pt x="622245" y="81059"/>
                </a:lnTo>
                <a:lnTo>
                  <a:pt x="595299" y="37488"/>
                </a:lnTo>
                <a:lnTo>
                  <a:pt x="556362" y="8621"/>
                </a:lnTo>
                <a:lnTo>
                  <a:pt x="532483" y="0"/>
                </a:lnTo>
                <a:close/>
              </a:path>
              <a:path w="637540" h="329564">
                <a:moveTo>
                  <a:pt x="105048" y="0"/>
                </a:moveTo>
                <a:lnTo>
                  <a:pt x="60229" y="21117"/>
                </a:lnTo>
                <a:lnTo>
                  <a:pt x="27174" y="57732"/>
                </a:lnTo>
                <a:lnTo>
                  <a:pt x="6793" y="106675"/>
                </a:lnTo>
                <a:lnTo>
                  <a:pt x="0" y="164777"/>
                </a:lnTo>
                <a:lnTo>
                  <a:pt x="1693" y="195038"/>
                </a:lnTo>
                <a:lnTo>
                  <a:pt x="15237" y="248560"/>
                </a:lnTo>
                <a:lnTo>
                  <a:pt x="42117" y="291990"/>
                </a:lnTo>
                <a:lnTo>
                  <a:pt x="81097" y="320769"/>
                </a:lnTo>
                <a:lnTo>
                  <a:pt x="105048" y="329380"/>
                </a:lnTo>
                <a:lnTo>
                  <a:pt x="109216" y="316011"/>
                </a:lnTo>
                <a:lnTo>
                  <a:pt x="90447" y="307699"/>
                </a:lnTo>
                <a:lnTo>
                  <a:pt x="74250" y="296130"/>
                </a:lnTo>
                <a:lnTo>
                  <a:pt x="49573" y="263226"/>
                </a:lnTo>
                <a:lnTo>
                  <a:pt x="34922" y="218473"/>
                </a:lnTo>
                <a:lnTo>
                  <a:pt x="30039" y="163041"/>
                </a:lnTo>
                <a:lnTo>
                  <a:pt x="31260" y="134939"/>
                </a:lnTo>
                <a:lnTo>
                  <a:pt x="41027" y="86191"/>
                </a:lnTo>
                <a:lnTo>
                  <a:pt x="60658" y="47732"/>
                </a:lnTo>
                <a:lnTo>
                  <a:pt x="90740" y="21643"/>
                </a:lnTo>
                <a:lnTo>
                  <a:pt x="109736" y="13369"/>
                </a:lnTo>
                <a:lnTo>
                  <a:pt x="10504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351053" y="4553131"/>
            <a:ext cx="11017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676910" algn="l"/>
              </a:tabLst>
            </a:pPr>
            <a:r>
              <a:rPr sz="2800" dirty="0">
                <a:latin typeface="Cambria Math"/>
                <a:cs typeface="Cambria Math"/>
              </a:rPr>
              <a:t>− 𝐟	</a:t>
            </a:r>
            <a:r>
              <a:rPr sz="2800" spc="280" dirty="0">
                <a:solidFill>
                  <a:srgbClr val="0070C0"/>
                </a:solidFill>
                <a:latin typeface="Cambria Math"/>
                <a:cs typeface="Cambria Math"/>
              </a:rPr>
              <a:t>𝐱</a:t>
            </a:r>
            <a:r>
              <a:rPr sz="3000" spc="419" baseline="29166" dirty="0">
                <a:solidFill>
                  <a:srgbClr val="0070C0"/>
                </a:solidFill>
                <a:latin typeface="Cambria Math"/>
                <a:cs typeface="Cambria Math"/>
              </a:rPr>
              <a:t>–</a:t>
            </a:r>
            <a:endParaRPr sz="3000" baseline="29166">
              <a:latin typeface="Cambria Math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793265" y="4317800"/>
            <a:ext cx="172720" cy="836294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000" spc="45" dirty="0">
                <a:latin typeface="Cambria Math"/>
                <a:cs typeface="Cambria Math"/>
              </a:rPr>
              <a:t>2</a:t>
            </a:r>
            <a:endParaRPr sz="2000">
              <a:latin typeface="Cambria Math"/>
              <a:cs typeface="Cambria Math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121016" y="2864754"/>
            <a:ext cx="950594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2010"/>
              </a:spcBef>
            </a:pPr>
            <a:r>
              <a:rPr sz="5400" spc="97" baseline="-20061" dirty="0">
                <a:solidFill>
                  <a:srgbClr val="FF0000"/>
                </a:solidFill>
                <a:latin typeface="Cambria Math"/>
                <a:cs typeface="Cambria Math"/>
              </a:rPr>
              <a:t>𝐱</a:t>
            </a:r>
            <a:r>
              <a:rPr sz="2600" spc="65" dirty="0">
                <a:solidFill>
                  <a:srgbClr val="FF0000"/>
                </a:solidFill>
                <a:latin typeface="Cambria Math"/>
                <a:cs typeface="Cambria Math"/>
              </a:rPr>
              <a:t>6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FF0000"/>
                </a:solidFill>
                <a:latin typeface="Calibri"/>
                <a:cs typeface="Calibri"/>
              </a:rPr>
              <a:t>(anchor)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3" name="object 4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177" y="3083599"/>
            <a:ext cx="1756596" cy="1317447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082060" y="999926"/>
            <a:ext cx="1040130" cy="1256665"/>
          </a:xfrm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R="24765" algn="ctr">
              <a:lnSpc>
                <a:spcPct val="100000"/>
              </a:lnSpc>
              <a:spcBef>
                <a:spcPts val="2010"/>
              </a:spcBef>
            </a:pPr>
            <a:r>
              <a:rPr sz="5400" spc="434" baseline="-20061" dirty="0">
                <a:solidFill>
                  <a:srgbClr val="548235"/>
                </a:solidFill>
                <a:latin typeface="Cambria Math"/>
                <a:cs typeface="Cambria Math"/>
              </a:rPr>
              <a:t>𝐱</a:t>
            </a:r>
            <a:r>
              <a:rPr sz="2600" spc="290" dirty="0">
                <a:solidFill>
                  <a:srgbClr val="548235"/>
                </a:solidFill>
                <a:latin typeface="Cambria Math"/>
                <a:cs typeface="Cambria Math"/>
              </a:rPr>
              <a:t>7</a:t>
            </a:r>
            <a:endParaRPr sz="2600">
              <a:latin typeface="Cambria Math"/>
              <a:cs typeface="Cambria Math"/>
            </a:endParaRPr>
          </a:p>
          <a:p>
            <a:pPr algn="ctr">
              <a:lnSpc>
                <a:spcPct val="100000"/>
              </a:lnSpc>
              <a:spcBef>
                <a:spcPts val="1065"/>
              </a:spcBef>
            </a:pPr>
            <a:r>
              <a:rPr sz="2000" spc="-5" dirty="0">
                <a:solidFill>
                  <a:srgbClr val="548235"/>
                </a:solidFill>
                <a:latin typeface="Calibri"/>
                <a:cs typeface="Calibri"/>
              </a:rPr>
              <a:t>(positive)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5" name="object 4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730" y="1329070"/>
            <a:ext cx="1811490" cy="1206637"/>
          </a:xfrm>
          <a:prstGeom prst="rect">
            <a:avLst/>
          </a:prstGeom>
        </p:spPr>
      </p:pic>
      <p:sp>
        <p:nvSpPr>
          <p:cNvPr id="46" name="object 46"/>
          <p:cNvSpPr txBox="1"/>
          <p:nvPr/>
        </p:nvSpPr>
        <p:spPr>
          <a:xfrm>
            <a:off x="2324144" y="5039310"/>
            <a:ext cx="266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72C4"/>
                </a:solidFill>
                <a:latin typeface="Cambria Math"/>
                <a:cs typeface="Cambria Math"/>
              </a:rPr>
              <a:t>𝐱</a:t>
            </a:r>
            <a:endParaRPr sz="3600">
              <a:latin typeface="Cambria Math"/>
              <a:cs typeface="Cambria Math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581700" y="4998860"/>
            <a:ext cx="26606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spc="590" dirty="0">
                <a:solidFill>
                  <a:srgbClr val="4472C4"/>
                </a:solidFill>
                <a:latin typeface="Cambria Math"/>
                <a:cs typeface="Cambria Math"/>
              </a:rPr>
              <a:t>–</a:t>
            </a:r>
            <a:endParaRPr sz="2600">
              <a:latin typeface="Cambria Math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97510" y="5555438"/>
            <a:ext cx="1058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4472C4"/>
                </a:solidFill>
                <a:latin typeface="Calibri"/>
                <a:cs typeface="Calibri"/>
              </a:rPr>
              <a:t>(negative)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7176" y="4948939"/>
            <a:ext cx="1756596" cy="117106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2661" y="2571718"/>
            <a:ext cx="2644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Thank</a:t>
            </a:r>
            <a:r>
              <a:rPr spc="260" dirty="0"/>
              <a:t> </a:t>
            </a:r>
            <a:r>
              <a:rPr spc="135" dirty="0"/>
              <a:t>you!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3674" y="1708580"/>
            <a:ext cx="2088514" cy="3084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80235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</a:pPr>
            <a:endParaRPr sz="3750">
              <a:latin typeface="Cambria Math"/>
              <a:cs typeface="Cambria Math"/>
            </a:endParaRPr>
          </a:p>
          <a:p>
            <a:pPr marL="63500">
              <a:lnSpc>
                <a:spcPct val="100000"/>
              </a:lnSpc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100">
              <a:latin typeface="Cambria Math"/>
              <a:cs typeface="Cambria Math"/>
            </a:endParaRPr>
          </a:p>
          <a:p>
            <a:pPr marL="1880235">
              <a:lnSpc>
                <a:spcPct val="100000"/>
              </a:lnSpc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66696" y="3156837"/>
            <a:ext cx="672465" cy="376555"/>
          </a:xfrm>
          <a:custGeom>
            <a:avLst/>
            <a:gdLst/>
            <a:ahLst/>
            <a:cxnLst/>
            <a:rect l="l" t="t" r="r" b="b"/>
            <a:pathLst>
              <a:path w="672464" h="376554">
                <a:moveTo>
                  <a:pt x="551981" y="0"/>
                </a:moveTo>
                <a:lnTo>
                  <a:pt x="546624" y="15279"/>
                </a:lnTo>
                <a:lnTo>
                  <a:pt x="568415" y="24736"/>
                </a:lnTo>
                <a:lnTo>
                  <a:pt x="587155" y="37826"/>
                </a:lnTo>
                <a:lnTo>
                  <a:pt x="615481" y="74909"/>
                </a:lnTo>
                <a:lnTo>
                  <a:pt x="632150" y="124941"/>
                </a:lnTo>
                <a:lnTo>
                  <a:pt x="637706" y="186333"/>
                </a:lnTo>
                <a:lnTo>
                  <a:pt x="636311" y="219533"/>
                </a:lnTo>
                <a:lnTo>
                  <a:pt x="625149" y="276783"/>
                </a:lnTo>
                <a:lnTo>
                  <a:pt x="602750" y="321493"/>
                </a:lnTo>
                <a:lnTo>
                  <a:pt x="568668" y="351655"/>
                </a:lnTo>
                <a:lnTo>
                  <a:pt x="547218" y="361156"/>
                </a:lnTo>
                <a:lnTo>
                  <a:pt x="551981" y="376435"/>
                </a:lnTo>
                <a:lnTo>
                  <a:pt x="603327" y="352350"/>
                </a:lnTo>
                <a:lnTo>
                  <a:pt x="641080" y="310653"/>
                </a:lnTo>
                <a:lnTo>
                  <a:pt x="664297" y="254818"/>
                </a:lnTo>
                <a:lnTo>
                  <a:pt x="672037" y="188316"/>
                </a:lnTo>
                <a:lnTo>
                  <a:pt x="670095" y="153807"/>
                </a:lnTo>
                <a:lnTo>
                  <a:pt x="654567" y="92639"/>
                </a:lnTo>
                <a:lnTo>
                  <a:pt x="623772" y="42844"/>
                </a:lnTo>
                <a:lnTo>
                  <a:pt x="579272" y="9853"/>
                </a:lnTo>
                <a:lnTo>
                  <a:pt x="551981" y="0"/>
                </a:lnTo>
                <a:close/>
              </a:path>
              <a:path w="672464" h="376554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6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5"/>
                </a:lnTo>
                <a:lnTo>
                  <a:pt x="124816" y="361156"/>
                </a:lnTo>
                <a:lnTo>
                  <a:pt x="103367" y="351655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3"/>
                </a:lnTo>
                <a:lnTo>
                  <a:pt x="34329" y="186333"/>
                </a:lnTo>
                <a:lnTo>
                  <a:pt x="35724" y="154216"/>
                </a:lnTo>
                <a:lnTo>
                  <a:pt x="46887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865816" y="3042005"/>
            <a:ext cx="1758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579120" algn="l"/>
                <a:tab pos="1333500" algn="l"/>
              </a:tabLst>
            </a:pPr>
            <a:r>
              <a:rPr sz="3200" spc="45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spc="67" baseline="-15700" dirty="0">
                <a:solidFill>
                  <a:srgbClr val="FF0000"/>
                </a:solidFill>
                <a:latin typeface="Cambria Math"/>
                <a:cs typeface="Cambria Math"/>
              </a:rPr>
              <a:t>$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95" dirty="0">
                <a:latin typeface="Cambria Math"/>
                <a:cs typeface="Cambria Math"/>
              </a:rPr>
              <a:t>𝐱</a:t>
            </a:r>
            <a:r>
              <a:rPr sz="3450" spc="142" baseline="-15700" dirty="0">
                <a:latin typeface="Cambria Math"/>
                <a:cs typeface="Cambria Math"/>
              </a:rPr>
              <a:t>$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73841" y="5748043"/>
            <a:ext cx="681990" cy="376555"/>
          </a:xfrm>
          <a:custGeom>
            <a:avLst/>
            <a:gdLst/>
            <a:ahLst/>
            <a:cxnLst/>
            <a:rect l="l" t="t" r="r" b="b"/>
            <a:pathLst>
              <a:path w="681989" h="376554">
                <a:moveTo>
                  <a:pt x="561379" y="0"/>
                </a:moveTo>
                <a:lnTo>
                  <a:pt x="556021" y="15279"/>
                </a:lnTo>
                <a:lnTo>
                  <a:pt x="577812" y="24736"/>
                </a:lnTo>
                <a:lnTo>
                  <a:pt x="596552" y="37827"/>
                </a:lnTo>
                <a:lnTo>
                  <a:pt x="624879" y="74910"/>
                </a:lnTo>
                <a:lnTo>
                  <a:pt x="641548" y="124941"/>
                </a:lnTo>
                <a:lnTo>
                  <a:pt x="647104" y="186332"/>
                </a:lnTo>
                <a:lnTo>
                  <a:pt x="645709" y="219533"/>
                </a:lnTo>
                <a:lnTo>
                  <a:pt x="634547" y="276783"/>
                </a:lnTo>
                <a:lnTo>
                  <a:pt x="612148" y="321493"/>
                </a:lnTo>
                <a:lnTo>
                  <a:pt x="578066" y="351656"/>
                </a:lnTo>
                <a:lnTo>
                  <a:pt x="556616" y="361156"/>
                </a:lnTo>
                <a:lnTo>
                  <a:pt x="561379" y="376436"/>
                </a:lnTo>
                <a:lnTo>
                  <a:pt x="612724" y="352350"/>
                </a:lnTo>
                <a:lnTo>
                  <a:pt x="650477" y="310653"/>
                </a:lnTo>
                <a:lnTo>
                  <a:pt x="673694" y="254818"/>
                </a:lnTo>
                <a:lnTo>
                  <a:pt x="681433" y="188317"/>
                </a:lnTo>
                <a:lnTo>
                  <a:pt x="679492" y="153807"/>
                </a:lnTo>
                <a:lnTo>
                  <a:pt x="663965" y="92639"/>
                </a:lnTo>
                <a:lnTo>
                  <a:pt x="633170" y="42843"/>
                </a:lnTo>
                <a:lnTo>
                  <a:pt x="588670" y="9853"/>
                </a:lnTo>
                <a:lnTo>
                  <a:pt x="561379" y="0"/>
                </a:lnTo>
                <a:close/>
              </a:path>
              <a:path w="681989" h="376554">
                <a:moveTo>
                  <a:pt x="120054" y="0"/>
                </a:moveTo>
                <a:lnTo>
                  <a:pt x="68833" y="24135"/>
                </a:lnTo>
                <a:lnTo>
                  <a:pt x="31055" y="65980"/>
                </a:lnTo>
                <a:lnTo>
                  <a:pt x="7763" y="121915"/>
                </a:lnTo>
                <a:lnTo>
                  <a:pt x="0" y="188317"/>
                </a:lnTo>
                <a:lnTo>
                  <a:pt x="1934" y="222901"/>
                </a:lnTo>
                <a:lnTo>
                  <a:pt x="17412" y="284069"/>
                </a:lnTo>
                <a:lnTo>
                  <a:pt x="48133" y="333703"/>
                </a:lnTo>
                <a:lnTo>
                  <a:pt x="92682" y="366594"/>
                </a:lnTo>
                <a:lnTo>
                  <a:pt x="120054" y="376436"/>
                </a:lnTo>
                <a:lnTo>
                  <a:pt x="124816" y="361156"/>
                </a:lnTo>
                <a:lnTo>
                  <a:pt x="103367" y="351656"/>
                </a:lnTo>
                <a:lnTo>
                  <a:pt x="84856" y="338435"/>
                </a:lnTo>
                <a:lnTo>
                  <a:pt x="56653" y="300831"/>
                </a:lnTo>
                <a:lnTo>
                  <a:pt x="39910" y="249684"/>
                </a:lnTo>
                <a:lnTo>
                  <a:pt x="34329" y="186332"/>
                </a:lnTo>
                <a:lnTo>
                  <a:pt x="35724" y="154216"/>
                </a:lnTo>
                <a:lnTo>
                  <a:pt x="46887" y="98505"/>
                </a:lnTo>
                <a:lnTo>
                  <a:pt x="69322" y="54551"/>
                </a:lnTo>
                <a:lnTo>
                  <a:pt x="103702" y="24736"/>
                </a:lnTo>
                <a:lnTo>
                  <a:pt x="125412" y="15279"/>
                </a:lnTo>
                <a:lnTo>
                  <a:pt x="1200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88963" y="5653452"/>
            <a:ext cx="1727200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  <a:tabLst>
                <a:tab pos="562610" algn="l"/>
                <a:tab pos="1317625" algn="l"/>
              </a:tabLst>
            </a:pPr>
            <a:r>
              <a:rPr sz="3200" spc="5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82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r>
              <a:rPr sz="3450" baseline="-15700" dirty="0">
                <a:solidFill>
                  <a:srgbClr val="0070C0"/>
                </a:solidFill>
                <a:latin typeface="Cambria Math"/>
                <a:cs typeface="Cambria Math"/>
              </a:rPr>
              <a:t>	</a:t>
            </a:r>
            <a:r>
              <a:rPr sz="3200" dirty="0">
                <a:latin typeface="Cambria Math"/>
                <a:cs typeface="Cambria Math"/>
              </a:rPr>
              <a:t>=</a:t>
            </a:r>
            <a:r>
              <a:rPr sz="3200" spc="180" dirty="0"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𝐟	</a:t>
            </a:r>
            <a:r>
              <a:rPr sz="3200" spc="105" dirty="0">
                <a:latin typeface="Cambria Math"/>
                <a:cs typeface="Cambria Math"/>
              </a:rPr>
              <a:t>𝐱</a:t>
            </a:r>
            <a:r>
              <a:rPr sz="3450" spc="82" baseline="-15700" dirty="0"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5557" y="2212369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298"/>
                </a:lnTo>
                <a:lnTo>
                  <a:pt x="0" y="171448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39268" y="114817"/>
            <a:ext cx="61156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30" dirty="0"/>
              <a:t>Training</a:t>
            </a:r>
            <a:r>
              <a:rPr spc="295" dirty="0"/>
              <a:t> </a:t>
            </a:r>
            <a:r>
              <a:rPr spc="140" dirty="0"/>
              <a:t>Siamese</a:t>
            </a:r>
            <a:r>
              <a:rPr spc="295" dirty="0"/>
              <a:t> </a:t>
            </a:r>
            <a:r>
              <a:rPr spc="180" dirty="0"/>
              <a:t>Network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9074" y="2754619"/>
            <a:ext cx="5607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120" dirty="0">
                <a:latin typeface="Cambria Math"/>
                <a:cs typeface="Cambria Math"/>
              </a:rPr>
              <a:t>𝐱</a:t>
            </a:r>
            <a:r>
              <a:rPr sz="4350" spc="179" baseline="-15325" dirty="0">
                <a:latin typeface="Cambria Math"/>
                <a:cs typeface="Cambria Math"/>
              </a:rPr>
              <a:t>$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1618" y="1708580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0023" y="1626019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001618" y="4279629"/>
            <a:ext cx="1949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latin typeface="Cambria Math"/>
                <a:cs typeface="Cambria Math"/>
              </a:rPr>
              <a:t>𝐟</a:t>
            </a:r>
            <a:endParaRPr sz="3200">
              <a:latin typeface="Cambria Math"/>
              <a:cs typeface="Cambria Math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0023" y="4184185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43147" y="2950554"/>
            <a:ext cx="100330" cy="1441450"/>
          </a:xfrm>
          <a:custGeom>
            <a:avLst/>
            <a:gdLst/>
            <a:ahLst/>
            <a:cxnLst/>
            <a:rect l="l" t="t" r="r" b="b"/>
            <a:pathLst>
              <a:path w="100329" h="1441450">
                <a:moveTo>
                  <a:pt x="100012" y="0"/>
                </a:moveTo>
                <a:lnTo>
                  <a:pt x="0" y="0"/>
                </a:lnTo>
                <a:lnTo>
                  <a:pt x="0" y="1441406"/>
                </a:lnTo>
                <a:lnTo>
                  <a:pt x="100012" y="1441406"/>
                </a:lnTo>
                <a:lnTo>
                  <a:pt x="100012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85557" y="4771021"/>
            <a:ext cx="1386205" cy="285750"/>
          </a:xfrm>
          <a:custGeom>
            <a:avLst/>
            <a:gdLst/>
            <a:ahLst/>
            <a:cxnLst/>
            <a:rect l="l" t="t" r="r" b="b"/>
            <a:pathLst>
              <a:path w="1386204" h="285750">
                <a:moveTo>
                  <a:pt x="1100137" y="0"/>
                </a:moveTo>
                <a:lnTo>
                  <a:pt x="1191577" y="114300"/>
                </a:lnTo>
                <a:lnTo>
                  <a:pt x="0" y="114300"/>
                </a:lnTo>
                <a:lnTo>
                  <a:pt x="0" y="171450"/>
                </a:lnTo>
                <a:lnTo>
                  <a:pt x="1191577" y="171450"/>
                </a:lnTo>
                <a:lnTo>
                  <a:pt x="1100137" y="285750"/>
                </a:lnTo>
                <a:lnTo>
                  <a:pt x="1385887" y="142875"/>
                </a:lnTo>
                <a:lnTo>
                  <a:pt x="1100137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51780" y="3841249"/>
            <a:ext cx="1749425" cy="1088390"/>
          </a:xfrm>
          <a:custGeom>
            <a:avLst/>
            <a:gdLst/>
            <a:ahLst/>
            <a:cxnLst/>
            <a:rect l="l" t="t" r="r" b="b"/>
            <a:pathLst>
              <a:path w="1749425" h="1088389">
                <a:moveTo>
                  <a:pt x="1748963" y="0"/>
                </a:moveTo>
                <a:lnTo>
                  <a:pt x="1430681" y="27619"/>
                </a:lnTo>
                <a:lnTo>
                  <a:pt x="1568390" y="77240"/>
                </a:lnTo>
                <a:lnTo>
                  <a:pt x="0" y="1039280"/>
                </a:lnTo>
                <a:lnTo>
                  <a:pt x="29881" y="1087996"/>
                </a:lnTo>
                <a:lnTo>
                  <a:pt x="1598272" y="125956"/>
                </a:lnTo>
                <a:lnTo>
                  <a:pt x="1580090" y="271198"/>
                </a:lnTo>
                <a:lnTo>
                  <a:pt x="1748963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865816" y="3042005"/>
            <a:ext cx="4851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200" spc="45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spc="67" baseline="-15700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304738" y="4591691"/>
            <a:ext cx="31115" cy="369570"/>
          </a:xfrm>
          <a:custGeom>
            <a:avLst/>
            <a:gdLst/>
            <a:ahLst/>
            <a:cxnLst/>
            <a:rect l="l" t="t" r="r" b="b"/>
            <a:pathLst>
              <a:path w="31115" h="369570">
                <a:moveTo>
                  <a:pt x="30560" y="0"/>
                </a:moveTo>
                <a:lnTo>
                  <a:pt x="0" y="0"/>
                </a:lnTo>
                <a:lnTo>
                  <a:pt x="0" y="369293"/>
                </a:lnTo>
                <a:lnTo>
                  <a:pt x="30560" y="369293"/>
                </a:lnTo>
                <a:lnTo>
                  <a:pt x="30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26585" y="4591691"/>
            <a:ext cx="31115" cy="369570"/>
          </a:xfrm>
          <a:custGeom>
            <a:avLst/>
            <a:gdLst/>
            <a:ahLst/>
            <a:cxnLst/>
            <a:rect l="l" t="t" r="r" b="b"/>
            <a:pathLst>
              <a:path w="31115" h="369570">
                <a:moveTo>
                  <a:pt x="30560" y="0"/>
                </a:moveTo>
                <a:lnTo>
                  <a:pt x="0" y="0"/>
                </a:lnTo>
                <a:lnTo>
                  <a:pt x="0" y="369293"/>
                </a:lnTo>
                <a:lnTo>
                  <a:pt x="30560" y="369293"/>
                </a:lnTo>
                <a:lnTo>
                  <a:pt x="305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10428" y="4473319"/>
            <a:ext cx="22644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895350" algn="l"/>
              </a:tabLst>
            </a:pPr>
            <a:r>
              <a:rPr sz="3200" dirty="0">
                <a:solidFill>
                  <a:srgbClr val="7030A0"/>
                </a:solidFill>
                <a:latin typeface="Cambria Math"/>
                <a:cs typeface="Cambria Math"/>
              </a:rPr>
              <a:t>𝐳</a:t>
            </a:r>
            <a:r>
              <a:rPr sz="3200" spc="175" dirty="0">
                <a:solidFill>
                  <a:srgbClr val="7030A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=	</a:t>
            </a:r>
            <a:r>
              <a:rPr sz="3200" spc="45" dirty="0">
                <a:solidFill>
                  <a:srgbClr val="FF0000"/>
                </a:solidFill>
                <a:latin typeface="Cambria Math"/>
                <a:cs typeface="Cambria Math"/>
              </a:rPr>
              <a:t>𝐡</a:t>
            </a:r>
            <a:r>
              <a:rPr sz="3450" spc="67" baseline="-15700" dirty="0">
                <a:solidFill>
                  <a:srgbClr val="FF0000"/>
                </a:solidFill>
                <a:latin typeface="Cambria Math"/>
                <a:cs typeface="Cambria Math"/>
              </a:rPr>
              <a:t>$</a:t>
            </a:r>
            <a:r>
              <a:rPr sz="3450" spc="472" baseline="-15700" dirty="0">
                <a:solidFill>
                  <a:srgbClr val="FF0000"/>
                </a:solidFill>
                <a:latin typeface="Cambria Math"/>
                <a:cs typeface="Cambria Math"/>
              </a:rPr>
              <a:t> </a:t>
            </a:r>
            <a:r>
              <a:rPr sz="3200" dirty="0">
                <a:latin typeface="Cambria Math"/>
                <a:cs typeface="Cambria Math"/>
              </a:rPr>
              <a:t>−</a:t>
            </a:r>
            <a:r>
              <a:rPr sz="3200" spc="-35" dirty="0">
                <a:latin typeface="Cambria Math"/>
                <a:cs typeface="Cambria Math"/>
              </a:rPr>
              <a:t> </a:t>
            </a:r>
            <a:r>
              <a:rPr sz="3200" spc="30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44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51420" y="2331111"/>
            <a:ext cx="1749425" cy="1123950"/>
          </a:xfrm>
          <a:custGeom>
            <a:avLst/>
            <a:gdLst/>
            <a:ahLst/>
            <a:cxnLst/>
            <a:rect l="l" t="t" r="r" b="b"/>
            <a:pathLst>
              <a:path w="1749425" h="1123950">
                <a:moveTo>
                  <a:pt x="30605" y="0"/>
                </a:moveTo>
                <a:lnTo>
                  <a:pt x="0" y="48262"/>
                </a:lnTo>
                <a:lnTo>
                  <a:pt x="1569925" y="1043843"/>
                </a:lnTo>
                <a:lnTo>
                  <a:pt x="1431490" y="1091399"/>
                </a:lnTo>
                <a:lnTo>
                  <a:pt x="1749324" y="1123774"/>
                </a:lnTo>
                <a:lnTo>
                  <a:pt x="1584524" y="850083"/>
                </a:lnTo>
                <a:lnTo>
                  <a:pt x="1600532" y="995580"/>
                </a:lnTo>
                <a:lnTo>
                  <a:pt x="30605" y="0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5479" y="4310410"/>
            <a:ext cx="1811491" cy="120696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5480" y="1743405"/>
            <a:ext cx="1811490" cy="1206637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73120" y="5498694"/>
            <a:ext cx="521334" cy="694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spc="125" dirty="0">
                <a:latin typeface="Cambria Math"/>
                <a:cs typeface="Cambria Math"/>
              </a:rPr>
              <a:t>𝐱</a:t>
            </a:r>
            <a:r>
              <a:rPr sz="4350" spc="104" baseline="-15325" dirty="0">
                <a:latin typeface="Cambria Math"/>
                <a:cs typeface="Cambria Math"/>
              </a:rPr>
              <a:t>2</a:t>
            </a:r>
            <a:endParaRPr sz="4350" baseline="-15325">
              <a:latin typeface="Cambria Math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8963" y="5653452"/>
            <a:ext cx="443865" cy="559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779"/>
              </a:lnSpc>
            </a:pPr>
            <a:r>
              <a:rPr sz="3200" spc="5" dirty="0">
                <a:solidFill>
                  <a:srgbClr val="0070C0"/>
                </a:solidFill>
                <a:latin typeface="Cambria Math"/>
                <a:cs typeface="Cambria Math"/>
              </a:rPr>
              <a:t>𝐡</a:t>
            </a:r>
            <a:r>
              <a:rPr sz="3450" spc="82" baseline="-15700" dirty="0">
                <a:solidFill>
                  <a:srgbClr val="0070C0"/>
                </a:solidFill>
                <a:latin typeface="Cambria Math"/>
                <a:cs typeface="Cambria Math"/>
              </a:rPr>
              <a:t>2</a:t>
            </a:r>
            <a:endParaRPr sz="3450" baseline="-15700">
              <a:latin typeface="Cambria Math"/>
              <a:cs typeface="Cambria Math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1119</Words>
  <Application>Microsoft Office PowerPoint</Application>
  <PresentationFormat>Widescreen</PresentationFormat>
  <Paragraphs>530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 MT</vt:lpstr>
      <vt:lpstr>Calibri</vt:lpstr>
      <vt:lpstr>Cambria</vt:lpstr>
      <vt:lpstr>Cambria Math</vt:lpstr>
      <vt:lpstr>Courier New</vt:lpstr>
      <vt:lpstr>Times New Roman</vt:lpstr>
      <vt:lpstr>Office Theme</vt:lpstr>
      <vt:lpstr>PowerPoint Presentation</vt:lpstr>
      <vt:lpstr>Learning Pairwise Similarity Scores</vt:lpstr>
      <vt:lpstr>Training Set</vt:lpstr>
      <vt:lpstr>Training Data</vt:lpstr>
      <vt:lpstr>CNN for Feature Extraction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Training Siamese Network</vt:lpstr>
      <vt:lpstr>One-Shot Prediction</vt:lpstr>
      <vt:lpstr>One-Shot Prediction</vt:lpstr>
      <vt:lpstr>One-Shot Prediction</vt:lpstr>
      <vt:lpstr>One-Shot Prediction</vt:lpstr>
      <vt:lpstr>One-Shot Prediction</vt:lpstr>
      <vt:lpstr>One-Shot Prediction</vt:lpstr>
      <vt:lpstr>Triplet Loss</vt:lpstr>
      <vt:lpstr>Data for Training Siamese Network</vt:lpstr>
      <vt:lpstr>Data for Training Siamese Network</vt:lpstr>
      <vt:lpstr>Data for Training Siamese Network</vt:lpstr>
      <vt:lpstr>Data for Training Siamese Network</vt:lpstr>
      <vt:lpstr>Data for Training Siamese Network</vt:lpstr>
      <vt:lpstr>Data for Training Siamese Network</vt:lpstr>
      <vt:lpstr>Data for Training Siamese Network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Triplet Loss</vt:lpstr>
      <vt:lpstr>One-Shot Prediction</vt:lpstr>
      <vt:lpstr>One-Shot Prediction</vt:lpstr>
      <vt:lpstr>One-Shot Prediction</vt:lpstr>
      <vt:lpstr>One-Shot Prediction</vt:lpstr>
      <vt:lpstr>One-Shot Prediction</vt:lpstr>
      <vt:lpstr>Summary</vt:lpstr>
      <vt:lpstr>Basic Idea of Few-Shot Learning</vt:lpstr>
      <vt:lpstr>Siamese Network for Pairwise Similarity</vt:lpstr>
      <vt:lpstr>Siamese Network with Triplet Loss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16_Meta_2</dc:title>
  <cp:lastModifiedBy>Manoj Maharana</cp:lastModifiedBy>
  <cp:revision>1</cp:revision>
  <dcterms:created xsi:type="dcterms:W3CDTF">2021-06-12T05:55:26Z</dcterms:created>
  <dcterms:modified xsi:type="dcterms:W3CDTF">2021-06-12T07:54:04Z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2020-05-02T00:00:00Z</vt:filetime>
  </property>
  <property fmtid="{D5CDD505-2E9C-101B-9397-08002B2CF9AE}" pid="3" name="Creator">
    <vt:lpwstr>PowerPoint</vt:lpwstr>
  </property>
  <property fmtid="{D5CDD505-2E9C-101B-9397-08002B2CF9AE}" pid="4" name="LastSaved">
    <vt:filetime>2021-06-12T00:00:00Z</vt:filetime>
  </property>
</Properties>
</file>